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6" r:id="rId2"/>
  </p:sldMasterIdLst>
  <p:notesMasterIdLst>
    <p:notesMasterId r:id="rId33"/>
  </p:notesMasterIdLst>
  <p:handoutMasterIdLst>
    <p:handoutMasterId r:id="rId34"/>
  </p:handoutMasterIdLst>
  <p:sldIdLst>
    <p:sldId id="314" r:id="rId3"/>
    <p:sldId id="332" r:id="rId4"/>
    <p:sldId id="333" r:id="rId5"/>
    <p:sldId id="321" r:id="rId6"/>
    <p:sldId id="315" r:id="rId7"/>
    <p:sldId id="330" r:id="rId8"/>
    <p:sldId id="334" r:id="rId9"/>
    <p:sldId id="335" r:id="rId10"/>
    <p:sldId id="336" r:id="rId11"/>
    <p:sldId id="322" r:id="rId12"/>
    <p:sldId id="337" r:id="rId13"/>
    <p:sldId id="341" r:id="rId14"/>
    <p:sldId id="342" r:id="rId15"/>
    <p:sldId id="344" r:id="rId16"/>
    <p:sldId id="345" r:id="rId17"/>
    <p:sldId id="346" r:id="rId18"/>
    <p:sldId id="347" r:id="rId19"/>
    <p:sldId id="352" r:id="rId20"/>
    <p:sldId id="353" r:id="rId21"/>
    <p:sldId id="349" r:id="rId22"/>
    <p:sldId id="351" r:id="rId23"/>
    <p:sldId id="323" r:id="rId24"/>
    <p:sldId id="324" r:id="rId25"/>
    <p:sldId id="325" r:id="rId26"/>
    <p:sldId id="326" r:id="rId27"/>
    <p:sldId id="350" r:id="rId28"/>
    <p:sldId id="354" r:id="rId29"/>
    <p:sldId id="355" r:id="rId30"/>
    <p:sldId id="329" r:id="rId31"/>
    <p:sldId id="348"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34C"/>
    <a:srgbClr val="0066CC"/>
    <a:srgbClr val="3366FF"/>
    <a:srgbClr val="CC9900"/>
    <a:srgbClr val="996600"/>
    <a:srgbClr val="99CCFF"/>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941" autoAdjust="0"/>
  </p:normalViewPr>
  <p:slideViewPr>
    <p:cSldViewPr>
      <p:cViewPr varScale="1">
        <p:scale>
          <a:sx n="57" d="100"/>
          <a:sy n="57" d="100"/>
        </p:scale>
        <p:origin x="9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50342-7BB1-4167-83E4-816EF43CE16E}" type="doc">
      <dgm:prSet loTypeId="urn:microsoft.com/office/officeart/2005/8/layout/cycle8" loCatId="cycle" qsTypeId="urn:microsoft.com/office/officeart/2005/8/quickstyle/3d3" qsCatId="3D" csTypeId="urn:microsoft.com/office/officeart/2005/8/colors/accent2_2" csCatId="accent2" phldr="1"/>
      <dgm:spPr/>
    </dgm:pt>
    <dgm:pt modelId="{F53E9325-092D-4109-BEEF-DFCC594285E2}">
      <dgm:prSet phldrT="[Text]" custT="1"/>
      <dgm:spPr/>
      <dgm:t>
        <a:bodyPr/>
        <a:lstStyle/>
        <a:p>
          <a:r>
            <a:rPr lang="en-US" sz="1800" b="1" cap="none" spc="0" dirty="0">
              <a:ln w="10160">
                <a:prstDash val="solid"/>
              </a:ln>
              <a:effectLst>
                <a:outerShdw blurRad="38100" dist="22860" dir="5400000" algn="tl" rotWithShape="0">
                  <a:srgbClr val="000000">
                    <a:alpha val="30000"/>
                  </a:srgbClr>
                </a:outerShdw>
              </a:effectLst>
            </a:rPr>
            <a:t>Knowledge</a:t>
          </a:r>
          <a:endParaRPr lang="en-US" sz="800" b="1" cap="none" spc="0" dirty="0">
            <a:ln w="10160">
              <a:prstDash val="solid"/>
            </a:ln>
            <a:effectLst>
              <a:outerShdw blurRad="38100" dist="22860" dir="5400000" algn="tl" rotWithShape="0">
                <a:srgbClr val="000000">
                  <a:alpha val="30000"/>
                </a:srgbClr>
              </a:outerShdw>
            </a:effectLst>
          </a:endParaRPr>
        </a:p>
      </dgm:t>
    </dgm:pt>
    <dgm:pt modelId="{B9025D96-C717-4E39-8478-4C8E7A23B8F1}" type="parTrans" cxnId="{76CB56FC-8B57-4CB3-89C4-C50D32811BD3}">
      <dgm:prSet/>
      <dgm:spPr/>
      <dgm:t>
        <a:bodyPr/>
        <a:lstStyle/>
        <a:p>
          <a:endParaRPr lang="en-US" sz="1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5C8AE0E4-B275-4139-96FC-F9077A3F1548}" type="sibTrans" cxnId="{76CB56FC-8B57-4CB3-89C4-C50D32811BD3}">
      <dgm:prSet/>
      <dgm:spPr/>
      <dgm:t>
        <a:bodyPr/>
        <a:lstStyle/>
        <a:p>
          <a:endParaRPr lang="en-US" sz="1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151F1B97-B74E-4F85-BEDC-49F5EAE65085}">
      <dgm:prSet phldrT="[Text]" custT="1"/>
      <dgm:spPr/>
      <dgm:t>
        <a:bodyPr/>
        <a:lstStyle/>
        <a:p>
          <a:r>
            <a:rPr lang="en-US" sz="1200" b="1" cap="none" spc="0" dirty="0">
              <a:ln w="10160">
                <a:prstDash val="solid"/>
              </a:ln>
              <a:effectLst>
                <a:outerShdw blurRad="38100" dist="22860" dir="5400000" algn="tl" rotWithShape="0">
                  <a:srgbClr val="000000">
                    <a:alpha val="30000"/>
                  </a:srgbClr>
                </a:outerShdw>
              </a:effectLst>
            </a:rPr>
            <a:t>Regulation</a:t>
          </a:r>
          <a:endParaRPr lang="en-US" sz="1050" b="1" cap="none" spc="0" dirty="0">
            <a:ln w="10160">
              <a:prstDash val="solid"/>
            </a:ln>
            <a:effectLst>
              <a:outerShdw blurRad="38100" dist="22860" dir="5400000" algn="tl" rotWithShape="0">
                <a:srgbClr val="000000">
                  <a:alpha val="30000"/>
                </a:srgbClr>
              </a:outerShdw>
            </a:effectLst>
          </a:endParaRPr>
        </a:p>
      </dgm:t>
    </dgm:pt>
    <dgm:pt modelId="{590FBE06-3DF4-43A2-A5F2-309093346211}" type="parTrans" cxnId="{C1E812A3-FB50-4099-9A6C-AC5EEFC625DD}">
      <dgm:prSet/>
      <dgm:spPr/>
      <dgm:t>
        <a:bodyPr/>
        <a:lstStyle/>
        <a:p>
          <a:endParaRPr lang="en-US" sz="1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5617EEAE-57EE-44FD-83A9-DEB6957C540A}" type="sibTrans" cxnId="{C1E812A3-FB50-4099-9A6C-AC5EEFC625DD}">
      <dgm:prSet/>
      <dgm:spPr/>
      <dgm:t>
        <a:bodyPr/>
        <a:lstStyle/>
        <a:p>
          <a:endParaRPr lang="en-US" sz="1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059B9148-A19B-45E6-A8D7-6ECBC1AED850}">
      <dgm:prSet phldrT="[Text]" custT="1"/>
      <dgm:spPr/>
      <dgm:t>
        <a:bodyPr/>
        <a:lstStyle/>
        <a:p>
          <a:r>
            <a:rPr lang="en-US" sz="1200" b="1" cap="none" spc="0" dirty="0">
              <a:ln w="10160">
                <a:prstDash val="solid"/>
              </a:ln>
              <a:effectLst>
                <a:outerShdw blurRad="38100" dist="22860" dir="5400000" algn="tl" rotWithShape="0">
                  <a:srgbClr val="000000">
                    <a:alpha val="30000"/>
                  </a:srgbClr>
                </a:outerShdw>
              </a:effectLst>
            </a:rPr>
            <a:t>Expression</a:t>
          </a:r>
          <a:endParaRPr lang="en-US" sz="800" b="1" cap="none" spc="0" dirty="0">
            <a:ln w="10160">
              <a:prstDash val="solid"/>
            </a:ln>
            <a:effectLst>
              <a:outerShdw blurRad="38100" dist="22860" dir="5400000" algn="tl" rotWithShape="0">
                <a:srgbClr val="000000">
                  <a:alpha val="30000"/>
                </a:srgbClr>
              </a:outerShdw>
            </a:effectLst>
          </a:endParaRPr>
        </a:p>
      </dgm:t>
    </dgm:pt>
    <dgm:pt modelId="{1DB0308A-6F8C-4AF7-9C14-A8F6AE2F5B85}" type="sibTrans" cxnId="{361CC9AA-8FB0-4683-8368-EE1E75F48937}">
      <dgm:prSet/>
      <dgm:spPr/>
      <dgm:t>
        <a:bodyPr/>
        <a:lstStyle/>
        <a:p>
          <a:endParaRPr lang="en-US" sz="1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7BC2A51A-BCC5-419B-98BB-286F2F640809}" type="parTrans" cxnId="{361CC9AA-8FB0-4683-8368-EE1E75F48937}">
      <dgm:prSet/>
      <dgm:spPr/>
      <dgm:t>
        <a:bodyPr/>
        <a:lstStyle/>
        <a:p>
          <a:endParaRPr lang="en-US" sz="1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55CAB625-3183-44B8-8C62-31B8A59E8201}" type="pres">
      <dgm:prSet presAssocID="{FD250342-7BB1-4167-83E4-816EF43CE16E}" presName="compositeShape" presStyleCnt="0">
        <dgm:presLayoutVars>
          <dgm:chMax val="7"/>
          <dgm:dir/>
          <dgm:resizeHandles val="exact"/>
        </dgm:presLayoutVars>
      </dgm:prSet>
      <dgm:spPr/>
    </dgm:pt>
    <dgm:pt modelId="{3123CC9F-0419-41C2-AB51-AF91E28C2811}" type="pres">
      <dgm:prSet presAssocID="{FD250342-7BB1-4167-83E4-816EF43CE16E}" presName="wedge1" presStyleLbl="node1" presStyleIdx="0" presStyleCnt="3"/>
      <dgm:spPr/>
      <dgm:t>
        <a:bodyPr/>
        <a:lstStyle/>
        <a:p>
          <a:endParaRPr lang="en-US"/>
        </a:p>
      </dgm:t>
    </dgm:pt>
    <dgm:pt modelId="{318E051A-524E-4EA1-941F-55921C01D5D5}" type="pres">
      <dgm:prSet presAssocID="{FD250342-7BB1-4167-83E4-816EF43CE16E}" presName="dummy1a" presStyleCnt="0"/>
      <dgm:spPr/>
    </dgm:pt>
    <dgm:pt modelId="{376EC6A8-804C-4180-B1BE-EC0754EAD4A1}" type="pres">
      <dgm:prSet presAssocID="{FD250342-7BB1-4167-83E4-816EF43CE16E}" presName="dummy1b" presStyleCnt="0"/>
      <dgm:spPr/>
    </dgm:pt>
    <dgm:pt modelId="{DD0BA0B5-913E-4C9C-9B8C-F1AF1ACB1390}" type="pres">
      <dgm:prSet presAssocID="{FD250342-7BB1-4167-83E4-816EF43CE16E}" presName="wedge1Tx" presStyleLbl="node1" presStyleIdx="0" presStyleCnt="3">
        <dgm:presLayoutVars>
          <dgm:chMax val="0"/>
          <dgm:chPref val="0"/>
          <dgm:bulletEnabled val="1"/>
        </dgm:presLayoutVars>
      </dgm:prSet>
      <dgm:spPr/>
      <dgm:t>
        <a:bodyPr/>
        <a:lstStyle/>
        <a:p>
          <a:endParaRPr lang="en-US"/>
        </a:p>
      </dgm:t>
    </dgm:pt>
    <dgm:pt modelId="{EE20EB75-8A39-4A07-BE90-8B22AAFAE7FE}" type="pres">
      <dgm:prSet presAssocID="{FD250342-7BB1-4167-83E4-816EF43CE16E}" presName="wedge2" presStyleLbl="node1" presStyleIdx="1" presStyleCnt="3"/>
      <dgm:spPr/>
      <dgm:t>
        <a:bodyPr/>
        <a:lstStyle/>
        <a:p>
          <a:endParaRPr lang="en-US"/>
        </a:p>
      </dgm:t>
    </dgm:pt>
    <dgm:pt modelId="{8D13B029-4744-4BB9-924E-BA420C2F236D}" type="pres">
      <dgm:prSet presAssocID="{FD250342-7BB1-4167-83E4-816EF43CE16E}" presName="dummy2a" presStyleCnt="0"/>
      <dgm:spPr/>
    </dgm:pt>
    <dgm:pt modelId="{50FCF749-0744-49DE-B79C-98FD0E073B79}" type="pres">
      <dgm:prSet presAssocID="{FD250342-7BB1-4167-83E4-816EF43CE16E}" presName="dummy2b" presStyleCnt="0"/>
      <dgm:spPr/>
    </dgm:pt>
    <dgm:pt modelId="{017076D1-7B94-4702-ACD2-7BAB89E66E90}" type="pres">
      <dgm:prSet presAssocID="{FD250342-7BB1-4167-83E4-816EF43CE16E}" presName="wedge2Tx" presStyleLbl="node1" presStyleIdx="1" presStyleCnt="3">
        <dgm:presLayoutVars>
          <dgm:chMax val="0"/>
          <dgm:chPref val="0"/>
          <dgm:bulletEnabled val="1"/>
        </dgm:presLayoutVars>
      </dgm:prSet>
      <dgm:spPr/>
      <dgm:t>
        <a:bodyPr/>
        <a:lstStyle/>
        <a:p>
          <a:endParaRPr lang="en-US"/>
        </a:p>
      </dgm:t>
    </dgm:pt>
    <dgm:pt modelId="{9FDD6F38-2139-4760-9705-4D56002F6446}" type="pres">
      <dgm:prSet presAssocID="{FD250342-7BB1-4167-83E4-816EF43CE16E}" presName="wedge3" presStyleLbl="node1" presStyleIdx="2" presStyleCnt="3"/>
      <dgm:spPr/>
      <dgm:t>
        <a:bodyPr/>
        <a:lstStyle/>
        <a:p>
          <a:endParaRPr lang="en-US"/>
        </a:p>
      </dgm:t>
    </dgm:pt>
    <dgm:pt modelId="{94415026-77C6-4AE3-BFD6-3B1AD2BDB535}" type="pres">
      <dgm:prSet presAssocID="{FD250342-7BB1-4167-83E4-816EF43CE16E}" presName="dummy3a" presStyleCnt="0"/>
      <dgm:spPr/>
    </dgm:pt>
    <dgm:pt modelId="{9051F138-A619-4980-A677-84379E133A0E}" type="pres">
      <dgm:prSet presAssocID="{FD250342-7BB1-4167-83E4-816EF43CE16E}" presName="dummy3b" presStyleCnt="0"/>
      <dgm:spPr/>
    </dgm:pt>
    <dgm:pt modelId="{74F442BF-3544-4C65-B1FA-D0FF3E181BA1}" type="pres">
      <dgm:prSet presAssocID="{FD250342-7BB1-4167-83E4-816EF43CE16E}" presName="wedge3Tx" presStyleLbl="node1" presStyleIdx="2" presStyleCnt="3">
        <dgm:presLayoutVars>
          <dgm:chMax val="0"/>
          <dgm:chPref val="0"/>
          <dgm:bulletEnabled val="1"/>
        </dgm:presLayoutVars>
      </dgm:prSet>
      <dgm:spPr/>
      <dgm:t>
        <a:bodyPr/>
        <a:lstStyle/>
        <a:p>
          <a:endParaRPr lang="en-US"/>
        </a:p>
      </dgm:t>
    </dgm:pt>
    <dgm:pt modelId="{6F1F0DF0-02D7-4320-9C8D-5BAAB07B9D65}" type="pres">
      <dgm:prSet presAssocID="{1DB0308A-6F8C-4AF7-9C14-A8F6AE2F5B85}" presName="arrowWedge1" presStyleLbl="fgSibTrans2D1" presStyleIdx="0" presStyleCnt="3"/>
      <dgm:spPr/>
    </dgm:pt>
    <dgm:pt modelId="{C14E0E46-878D-4127-9BCD-7A2988218287}" type="pres">
      <dgm:prSet presAssocID="{5C8AE0E4-B275-4139-96FC-F9077A3F1548}" presName="arrowWedge2" presStyleLbl="fgSibTrans2D1" presStyleIdx="1" presStyleCnt="3"/>
      <dgm:spPr/>
    </dgm:pt>
    <dgm:pt modelId="{12279CFB-C545-4119-9E08-CB8B5CA9D1C4}" type="pres">
      <dgm:prSet presAssocID="{5617EEAE-57EE-44FD-83A9-DEB6957C540A}" presName="arrowWedge3" presStyleLbl="fgSibTrans2D1" presStyleIdx="2" presStyleCnt="3"/>
      <dgm:spPr/>
    </dgm:pt>
  </dgm:ptLst>
  <dgm:cxnLst>
    <dgm:cxn modelId="{2D5600C0-B08A-4DE0-A735-2C7C09B88FB9}" type="presOf" srcId="{059B9148-A19B-45E6-A8D7-6ECBC1AED850}" destId="{3123CC9F-0419-41C2-AB51-AF91E28C2811}" srcOrd="0" destOrd="0" presId="urn:microsoft.com/office/officeart/2005/8/layout/cycle8"/>
    <dgm:cxn modelId="{361CC9AA-8FB0-4683-8368-EE1E75F48937}" srcId="{FD250342-7BB1-4167-83E4-816EF43CE16E}" destId="{059B9148-A19B-45E6-A8D7-6ECBC1AED850}" srcOrd="0" destOrd="0" parTransId="{7BC2A51A-BCC5-419B-98BB-286F2F640809}" sibTransId="{1DB0308A-6F8C-4AF7-9C14-A8F6AE2F5B85}"/>
    <dgm:cxn modelId="{EEE8C50A-B1D2-4536-966F-3D77D66FFE35}" type="presOf" srcId="{FD250342-7BB1-4167-83E4-816EF43CE16E}" destId="{55CAB625-3183-44B8-8C62-31B8A59E8201}" srcOrd="0" destOrd="0" presId="urn:microsoft.com/office/officeart/2005/8/layout/cycle8"/>
    <dgm:cxn modelId="{61DC766B-E642-439E-95FD-00C425512299}" type="presOf" srcId="{F53E9325-092D-4109-BEEF-DFCC594285E2}" destId="{017076D1-7B94-4702-ACD2-7BAB89E66E90}" srcOrd="1" destOrd="0" presId="urn:microsoft.com/office/officeart/2005/8/layout/cycle8"/>
    <dgm:cxn modelId="{3674AA70-7DB8-4A75-8B3F-A969A94AD87A}" type="presOf" srcId="{151F1B97-B74E-4F85-BEDC-49F5EAE65085}" destId="{74F442BF-3544-4C65-B1FA-D0FF3E181BA1}" srcOrd="1" destOrd="0" presId="urn:microsoft.com/office/officeart/2005/8/layout/cycle8"/>
    <dgm:cxn modelId="{C1E812A3-FB50-4099-9A6C-AC5EEFC625DD}" srcId="{FD250342-7BB1-4167-83E4-816EF43CE16E}" destId="{151F1B97-B74E-4F85-BEDC-49F5EAE65085}" srcOrd="2" destOrd="0" parTransId="{590FBE06-3DF4-43A2-A5F2-309093346211}" sibTransId="{5617EEAE-57EE-44FD-83A9-DEB6957C540A}"/>
    <dgm:cxn modelId="{9C643983-1B56-465B-85CC-73045373E9FC}" type="presOf" srcId="{151F1B97-B74E-4F85-BEDC-49F5EAE65085}" destId="{9FDD6F38-2139-4760-9705-4D56002F6446}" srcOrd="0" destOrd="0" presId="urn:microsoft.com/office/officeart/2005/8/layout/cycle8"/>
    <dgm:cxn modelId="{5D075C9E-5B4D-4678-AF73-161BFCEB69A7}" type="presOf" srcId="{059B9148-A19B-45E6-A8D7-6ECBC1AED850}" destId="{DD0BA0B5-913E-4C9C-9B8C-F1AF1ACB1390}" srcOrd="1" destOrd="0" presId="urn:microsoft.com/office/officeart/2005/8/layout/cycle8"/>
    <dgm:cxn modelId="{76CB56FC-8B57-4CB3-89C4-C50D32811BD3}" srcId="{FD250342-7BB1-4167-83E4-816EF43CE16E}" destId="{F53E9325-092D-4109-BEEF-DFCC594285E2}" srcOrd="1" destOrd="0" parTransId="{B9025D96-C717-4E39-8478-4C8E7A23B8F1}" sibTransId="{5C8AE0E4-B275-4139-96FC-F9077A3F1548}"/>
    <dgm:cxn modelId="{FB182580-E31F-4B74-8145-FB39630EE1FF}" type="presOf" srcId="{F53E9325-092D-4109-BEEF-DFCC594285E2}" destId="{EE20EB75-8A39-4A07-BE90-8B22AAFAE7FE}" srcOrd="0" destOrd="0" presId="urn:microsoft.com/office/officeart/2005/8/layout/cycle8"/>
    <dgm:cxn modelId="{C963862A-E230-40B8-8165-70DA25A795F8}" type="presParOf" srcId="{55CAB625-3183-44B8-8C62-31B8A59E8201}" destId="{3123CC9F-0419-41C2-AB51-AF91E28C2811}" srcOrd="0" destOrd="0" presId="urn:microsoft.com/office/officeart/2005/8/layout/cycle8"/>
    <dgm:cxn modelId="{60A894E5-9039-4491-9E59-9724B1435AF1}" type="presParOf" srcId="{55CAB625-3183-44B8-8C62-31B8A59E8201}" destId="{318E051A-524E-4EA1-941F-55921C01D5D5}" srcOrd="1" destOrd="0" presId="urn:microsoft.com/office/officeart/2005/8/layout/cycle8"/>
    <dgm:cxn modelId="{E2C6398D-AA9D-499A-900D-396FA3F6D4F0}" type="presParOf" srcId="{55CAB625-3183-44B8-8C62-31B8A59E8201}" destId="{376EC6A8-804C-4180-B1BE-EC0754EAD4A1}" srcOrd="2" destOrd="0" presId="urn:microsoft.com/office/officeart/2005/8/layout/cycle8"/>
    <dgm:cxn modelId="{BB690E75-4119-47CA-A424-24CC5802105A}" type="presParOf" srcId="{55CAB625-3183-44B8-8C62-31B8A59E8201}" destId="{DD0BA0B5-913E-4C9C-9B8C-F1AF1ACB1390}" srcOrd="3" destOrd="0" presId="urn:microsoft.com/office/officeart/2005/8/layout/cycle8"/>
    <dgm:cxn modelId="{E5643CF1-3B60-478B-99B7-A6142C9D7BC6}" type="presParOf" srcId="{55CAB625-3183-44B8-8C62-31B8A59E8201}" destId="{EE20EB75-8A39-4A07-BE90-8B22AAFAE7FE}" srcOrd="4" destOrd="0" presId="urn:microsoft.com/office/officeart/2005/8/layout/cycle8"/>
    <dgm:cxn modelId="{2F21A026-AFC9-4E8D-B9B3-A51C0B8D80EC}" type="presParOf" srcId="{55CAB625-3183-44B8-8C62-31B8A59E8201}" destId="{8D13B029-4744-4BB9-924E-BA420C2F236D}" srcOrd="5" destOrd="0" presId="urn:microsoft.com/office/officeart/2005/8/layout/cycle8"/>
    <dgm:cxn modelId="{55E3C324-8ED6-4A20-B3BF-970FB5562A52}" type="presParOf" srcId="{55CAB625-3183-44B8-8C62-31B8A59E8201}" destId="{50FCF749-0744-49DE-B79C-98FD0E073B79}" srcOrd="6" destOrd="0" presId="urn:microsoft.com/office/officeart/2005/8/layout/cycle8"/>
    <dgm:cxn modelId="{4D9468DE-28DD-41CB-BFE5-EDC2695E9961}" type="presParOf" srcId="{55CAB625-3183-44B8-8C62-31B8A59E8201}" destId="{017076D1-7B94-4702-ACD2-7BAB89E66E90}" srcOrd="7" destOrd="0" presId="urn:microsoft.com/office/officeart/2005/8/layout/cycle8"/>
    <dgm:cxn modelId="{7E4F7514-473F-4AEB-8559-C1542CEF1707}" type="presParOf" srcId="{55CAB625-3183-44B8-8C62-31B8A59E8201}" destId="{9FDD6F38-2139-4760-9705-4D56002F6446}" srcOrd="8" destOrd="0" presId="urn:microsoft.com/office/officeart/2005/8/layout/cycle8"/>
    <dgm:cxn modelId="{58BA18EA-3633-4167-913C-23ABB942E848}" type="presParOf" srcId="{55CAB625-3183-44B8-8C62-31B8A59E8201}" destId="{94415026-77C6-4AE3-BFD6-3B1AD2BDB535}" srcOrd="9" destOrd="0" presId="urn:microsoft.com/office/officeart/2005/8/layout/cycle8"/>
    <dgm:cxn modelId="{2BC808A7-5190-4930-A149-16623DEE3D02}" type="presParOf" srcId="{55CAB625-3183-44B8-8C62-31B8A59E8201}" destId="{9051F138-A619-4980-A677-84379E133A0E}" srcOrd="10" destOrd="0" presId="urn:microsoft.com/office/officeart/2005/8/layout/cycle8"/>
    <dgm:cxn modelId="{384E57B4-E0F2-4614-80DE-1F7A37E3F0F7}" type="presParOf" srcId="{55CAB625-3183-44B8-8C62-31B8A59E8201}" destId="{74F442BF-3544-4C65-B1FA-D0FF3E181BA1}" srcOrd="11" destOrd="0" presId="urn:microsoft.com/office/officeart/2005/8/layout/cycle8"/>
    <dgm:cxn modelId="{20891F02-480A-405C-9CA2-3156036FA78A}" type="presParOf" srcId="{55CAB625-3183-44B8-8C62-31B8A59E8201}" destId="{6F1F0DF0-02D7-4320-9C8D-5BAAB07B9D65}" srcOrd="12" destOrd="0" presId="urn:microsoft.com/office/officeart/2005/8/layout/cycle8"/>
    <dgm:cxn modelId="{0F9673C4-D766-4DC8-A8C0-8C1ECE26B82A}" type="presParOf" srcId="{55CAB625-3183-44B8-8C62-31B8A59E8201}" destId="{C14E0E46-878D-4127-9BCD-7A2988218287}" srcOrd="13" destOrd="0" presId="urn:microsoft.com/office/officeart/2005/8/layout/cycle8"/>
    <dgm:cxn modelId="{09D5DD93-D76E-409B-B253-34ED4E59557A}" type="presParOf" srcId="{55CAB625-3183-44B8-8C62-31B8A59E8201}" destId="{12279CFB-C545-4119-9E08-CB8B5CA9D1C4}" srcOrd="1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D5AC992-FCA8-4426-A962-E148CA8C406D}" type="doc">
      <dgm:prSet loTypeId="urn:microsoft.com/office/officeart/2005/8/layout/matrix1" loCatId="matrix" qsTypeId="urn:microsoft.com/office/officeart/2005/8/quickstyle/simple4" qsCatId="simple" csTypeId="urn:microsoft.com/office/officeart/2005/8/colors/accent0_2" csCatId="mainScheme" phldr="1"/>
      <dgm:spPr/>
      <dgm:t>
        <a:bodyPr/>
        <a:lstStyle/>
        <a:p>
          <a:endParaRPr lang="en-US"/>
        </a:p>
      </dgm:t>
    </dgm:pt>
    <dgm:pt modelId="{C59E73DE-E640-4240-8193-BFF6E81EAEF4}">
      <dgm:prSet phldrT="[Text]"/>
      <dgm:spPr/>
      <dgm:t>
        <a:bodyPr/>
        <a:lstStyle/>
        <a:p>
          <a:r>
            <a:rPr lang="en-US" dirty="0"/>
            <a:t>Emotion Socialization</a:t>
          </a:r>
        </a:p>
      </dgm:t>
    </dgm:pt>
    <dgm:pt modelId="{991D0A6D-3E9A-4B3C-A783-0692BE778168}" type="parTrans" cxnId="{BF5D1847-576D-4E30-95BA-3929BB767FC7}">
      <dgm:prSet/>
      <dgm:spPr/>
      <dgm:t>
        <a:bodyPr/>
        <a:lstStyle/>
        <a:p>
          <a:endParaRPr lang="en-US"/>
        </a:p>
      </dgm:t>
    </dgm:pt>
    <dgm:pt modelId="{EFF5C245-D549-4E9A-A479-93B2DE8A9C05}" type="sibTrans" cxnId="{BF5D1847-576D-4E30-95BA-3929BB767FC7}">
      <dgm:prSet/>
      <dgm:spPr/>
      <dgm:t>
        <a:bodyPr/>
        <a:lstStyle/>
        <a:p>
          <a:endParaRPr lang="en-US"/>
        </a:p>
      </dgm:t>
    </dgm:pt>
    <dgm:pt modelId="{11E16FD5-8ADA-48A0-AEC6-20F73400B158}">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Being competent &amp; valuing emotions</a:t>
          </a:r>
        </a:p>
      </dgm:t>
    </dgm:pt>
    <dgm:pt modelId="{23E3FB7D-786E-40AB-9DC0-B2FFC7375F28}" type="parTrans" cxnId="{68A63917-ECF1-4ED2-9CB6-43F8CD196543}">
      <dgm:prSet/>
      <dgm:spPr/>
      <dgm:t>
        <a:bodyPr/>
        <a:lstStyle/>
        <a:p>
          <a:endParaRPr lang="en-US"/>
        </a:p>
      </dgm:t>
    </dgm:pt>
    <dgm:pt modelId="{68281B02-6BEB-4EC9-95C3-12788690453D}" type="sibTrans" cxnId="{68A63917-ECF1-4ED2-9CB6-43F8CD196543}">
      <dgm:prSet/>
      <dgm:spPr/>
      <dgm:t>
        <a:bodyPr/>
        <a:lstStyle/>
        <a:p>
          <a:endParaRPr lang="en-US"/>
        </a:p>
      </dgm:t>
    </dgm:pt>
    <dgm:pt modelId="{32E6CD43-AA8B-431F-BC28-61365EC2E003}">
      <dgm:prSet phldrT="[Text]"/>
      <dgm:spPr/>
      <dgm:t>
        <a:bodyPr/>
        <a:lstStyle/>
        <a:p>
          <a:r>
            <a:rPr lang="en-US" dirty="0"/>
            <a:t>Modeling emotional expression and regulation</a:t>
          </a:r>
        </a:p>
      </dgm:t>
    </dgm:pt>
    <dgm:pt modelId="{3691E8CF-D35E-4E19-8F0F-78853E1C3D1C}" type="parTrans" cxnId="{97C564E7-3FD8-4D57-BC52-7F83CB527F37}">
      <dgm:prSet/>
      <dgm:spPr/>
      <dgm:t>
        <a:bodyPr/>
        <a:lstStyle/>
        <a:p>
          <a:endParaRPr lang="en-US"/>
        </a:p>
      </dgm:t>
    </dgm:pt>
    <dgm:pt modelId="{FBFD091D-4AAE-4148-8731-BCCEA8343D29}" type="sibTrans" cxnId="{97C564E7-3FD8-4D57-BC52-7F83CB527F37}">
      <dgm:prSet/>
      <dgm:spPr/>
      <dgm:t>
        <a:bodyPr/>
        <a:lstStyle/>
        <a:p>
          <a:endParaRPr lang="en-US"/>
        </a:p>
      </dgm:t>
    </dgm:pt>
    <dgm:pt modelId="{8C0CAA07-0757-4986-A9CE-36A3B0A26617}">
      <dgm:prSet phldrT="[Text]"/>
      <dgm:spPr/>
      <dgm:t>
        <a:bodyPr/>
        <a:lstStyle/>
        <a:p>
          <a:r>
            <a:rPr lang="en-US"/>
            <a:t>Teaching about emotions</a:t>
          </a:r>
        </a:p>
      </dgm:t>
    </dgm:pt>
    <dgm:pt modelId="{C0A9A408-347D-43E8-B598-C0D5B0523410}" type="parTrans" cxnId="{CD51CFC9-FB46-4988-9A29-443965CEC6D3}">
      <dgm:prSet/>
      <dgm:spPr/>
      <dgm:t>
        <a:bodyPr/>
        <a:lstStyle/>
        <a:p>
          <a:endParaRPr lang="en-US"/>
        </a:p>
      </dgm:t>
    </dgm:pt>
    <dgm:pt modelId="{8FE7EA92-9B10-4432-B601-3065683DFB0A}" type="sibTrans" cxnId="{CD51CFC9-FB46-4988-9A29-443965CEC6D3}">
      <dgm:prSet/>
      <dgm:spPr/>
      <dgm:t>
        <a:bodyPr/>
        <a:lstStyle/>
        <a:p>
          <a:endParaRPr lang="en-US"/>
        </a:p>
      </dgm:t>
    </dgm:pt>
    <dgm:pt modelId="{8DE4435B-F748-4D59-A789-3205E5A2E2CA}">
      <dgm:prSet phldrT="[Text]"/>
      <dgm:spPr/>
      <dgm:t>
        <a:bodyPr/>
        <a:lstStyle/>
        <a:p>
          <a:r>
            <a:rPr lang="en-US"/>
            <a:t>Reacting to children's emotional experiences </a:t>
          </a:r>
        </a:p>
      </dgm:t>
    </dgm:pt>
    <dgm:pt modelId="{57424BE3-AF5C-4FFE-BFC9-F7E5D83AB117}" type="parTrans" cxnId="{4A60C3D9-4F92-4755-A5C3-7FA58F030DA6}">
      <dgm:prSet/>
      <dgm:spPr/>
      <dgm:t>
        <a:bodyPr/>
        <a:lstStyle/>
        <a:p>
          <a:endParaRPr lang="en-US"/>
        </a:p>
      </dgm:t>
    </dgm:pt>
    <dgm:pt modelId="{004FD02F-ABAD-4010-8F9D-32D681C5436C}" type="sibTrans" cxnId="{4A60C3D9-4F92-4755-A5C3-7FA58F030DA6}">
      <dgm:prSet/>
      <dgm:spPr/>
      <dgm:t>
        <a:bodyPr/>
        <a:lstStyle/>
        <a:p>
          <a:endParaRPr lang="en-US"/>
        </a:p>
      </dgm:t>
    </dgm:pt>
    <dgm:pt modelId="{6EEF8F2C-6ACC-4371-9352-3E4EC041B3FD}" type="pres">
      <dgm:prSet presAssocID="{3D5AC992-FCA8-4426-A962-E148CA8C406D}" presName="diagram" presStyleCnt="0">
        <dgm:presLayoutVars>
          <dgm:chMax val="1"/>
          <dgm:dir/>
          <dgm:animLvl val="ctr"/>
          <dgm:resizeHandles val="exact"/>
        </dgm:presLayoutVars>
      </dgm:prSet>
      <dgm:spPr/>
      <dgm:t>
        <a:bodyPr/>
        <a:lstStyle/>
        <a:p>
          <a:endParaRPr lang="en-US"/>
        </a:p>
      </dgm:t>
    </dgm:pt>
    <dgm:pt modelId="{88C68742-81D4-4B12-9D76-EB3861370E7E}" type="pres">
      <dgm:prSet presAssocID="{3D5AC992-FCA8-4426-A962-E148CA8C406D}" presName="matrix" presStyleCnt="0"/>
      <dgm:spPr/>
    </dgm:pt>
    <dgm:pt modelId="{675B5D50-D8E7-4CE4-97EC-CE925E69EDC6}" type="pres">
      <dgm:prSet presAssocID="{3D5AC992-FCA8-4426-A962-E148CA8C406D}" presName="tile1" presStyleLbl="node1" presStyleIdx="0" presStyleCnt="4"/>
      <dgm:spPr/>
      <dgm:t>
        <a:bodyPr/>
        <a:lstStyle/>
        <a:p>
          <a:endParaRPr lang="en-US"/>
        </a:p>
      </dgm:t>
    </dgm:pt>
    <dgm:pt modelId="{A2A4E057-6EBE-405F-A6C7-13C29AE66960}" type="pres">
      <dgm:prSet presAssocID="{3D5AC992-FCA8-4426-A962-E148CA8C406D}" presName="tile1text" presStyleLbl="node1" presStyleIdx="0" presStyleCnt="4">
        <dgm:presLayoutVars>
          <dgm:chMax val="0"/>
          <dgm:chPref val="0"/>
          <dgm:bulletEnabled val="1"/>
        </dgm:presLayoutVars>
      </dgm:prSet>
      <dgm:spPr/>
      <dgm:t>
        <a:bodyPr/>
        <a:lstStyle/>
        <a:p>
          <a:endParaRPr lang="en-US"/>
        </a:p>
      </dgm:t>
    </dgm:pt>
    <dgm:pt modelId="{C3380F37-4EF9-4620-B037-13CAD0E8CEB1}" type="pres">
      <dgm:prSet presAssocID="{3D5AC992-FCA8-4426-A962-E148CA8C406D}" presName="tile2" presStyleLbl="node1" presStyleIdx="1" presStyleCnt="4" custLinFactNeighborX="-940"/>
      <dgm:spPr/>
      <dgm:t>
        <a:bodyPr/>
        <a:lstStyle/>
        <a:p>
          <a:endParaRPr lang="en-US"/>
        </a:p>
      </dgm:t>
    </dgm:pt>
    <dgm:pt modelId="{EEEDF294-AACE-402E-8339-EC9DA8DDD64F}" type="pres">
      <dgm:prSet presAssocID="{3D5AC992-FCA8-4426-A962-E148CA8C406D}" presName="tile2text" presStyleLbl="node1" presStyleIdx="1" presStyleCnt="4">
        <dgm:presLayoutVars>
          <dgm:chMax val="0"/>
          <dgm:chPref val="0"/>
          <dgm:bulletEnabled val="1"/>
        </dgm:presLayoutVars>
      </dgm:prSet>
      <dgm:spPr/>
      <dgm:t>
        <a:bodyPr/>
        <a:lstStyle/>
        <a:p>
          <a:endParaRPr lang="en-US"/>
        </a:p>
      </dgm:t>
    </dgm:pt>
    <dgm:pt modelId="{2039BA8E-30D6-411B-B259-51F17E0EC14E}" type="pres">
      <dgm:prSet presAssocID="{3D5AC992-FCA8-4426-A962-E148CA8C406D}" presName="tile3" presStyleLbl="node1" presStyleIdx="2" presStyleCnt="4"/>
      <dgm:spPr/>
      <dgm:t>
        <a:bodyPr/>
        <a:lstStyle/>
        <a:p>
          <a:endParaRPr lang="en-US"/>
        </a:p>
      </dgm:t>
    </dgm:pt>
    <dgm:pt modelId="{E6E05031-350D-4B80-B2CD-B92E81821BFD}" type="pres">
      <dgm:prSet presAssocID="{3D5AC992-FCA8-4426-A962-E148CA8C406D}" presName="tile3text" presStyleLbl="node1" presStyleIdx="2" presStyleCnt="4">
        <dgm:presLayoutVars>
          <dgm:chMax val="0"/>
          <dgm:chPref val="0"/>
          <dgm:bulletEnabled val="1"/>
        </dgm:presLayoutVars>
      </dgm:prSet>
      <dgm:spPr/>
      <dgm:t>
        <a:bodyPr/>
        <a:lstStyle/>
        <a:p>
          <a:endParaRPr lang="en-US"/>
        </a:p>
      </dgm:t>
    </dgm:pt>
    <dgm:pt modelId="{69ED6E35-11C9-4833-9242-028B9DB7793E}" type="pres">
      <dgm:prSet presAssocID="{3D5AC992-FCA8-4426-A962-E148CA8C406D}" presName="tile4" presStyleLbl="node1" presStyleIdx="3" presStyleCnt="4"/>
      <dgm:spPr/>
      <dgm:t>
        <a:bodyPr/>
        <a:lstStyle/>
        <a:p>
          <a:endParaRPr lang="en-US"/>
        </a:p>
      </dgm:t>
    </dgm:pt>
    <dgm:pt modelId="{1BAD793C-AB4E-4F09-B9A5-34C89F65A4BB}" type="pres">
      <dgm:prSet presAssocID="{3D5AC992-FCA8-4426-A962-E148CA8C406D}" presName="tile4text" presStyleLbl="node1" presStyleIdx="3" presStyleCnt="4">
        <dgm:presLayoutVars>
          <dgm:chMax val="0"/>
          <dgm:chPref val="0"/>
          <dgm:bulletEnabled val="1"/>
        </dgm:presLayoutVars>
      </dgm:prSet>
      <dgm:spPr/>
      <dgm:t>
        <a:bodyPr/>
        <a:lstStyle/>
        <a:p>
          <a:endParaRPr lang="en-US"/>
        </a:p>
      </dgm:t>
    </dgm:pt>
    <dgm:pt modelId="{8134F7EB-1A10-40CA-A58B-381A03416E38}" type="pres">
      <dgm:prSet presAssocID="{3D5AC992-FCA8-4426-A962-E148CA8C406D}" presName="centerTile" presStyleLbl="fgShp" presStyleIdx="0" presStyleCnt="1">
        <dgm:presLayoutVars>
          <dgm:chMax val="0"/>
          <dgm:chPref val="0"/>
        </dgm:presLayoutVars>
      </dgm:prSet>
      <dgm:spPr/>
      <dgm:t>
        <a:bodyPr/>
        <a:lstStyle/>
        <a:p>
          <a:endParaRPr lang="en-US"/>
        </a:p>
      </dgm:t>
    </dgm:pt>
  </dgm:ptLst>
  <dgm:cxnLst>
    <dgm:cxn modelId="{DB5824D2-C784-465D-B2F4-E7403A2CFD0B}" type="presOf" srcId="{8C0CAA07-0757-4986-A9CE-36A3B0A26617}" destId="{E6E05031-350D-4B80-B2CD-B92E81821BFD}" srcOrd="1" destOrd="0" presId="urn:microsoft.com/office/officeart/2005/8/layout/matrix1"/>
    <dgm:cxn modelId="{0433F706-F201-4914-99E0-8F853FF0EFDE}" type="presOf" srcId="{C59E73DE-E640-4240-8193-BFF6E81EAEF4}" destId="{8134F7EB-1A10-40CA-A58B-381A03416E38}" srcOrd="0" destOrd="0" presId="urn:microsoft.com/office/officeart/2005/8/layout/matrix1"/>
    <dgm:cxn modelId="{7033D3F1-D651-4B83-A76F-C6C94697CEAB}" type="presOf" srcId="{11E16FD5-8ADA-48A0-AEC6-20F73400B158}" destId="{A2A4E057-6EBE-405F-A6C7-13C29AE66960}" srcOrd="1" destOrd="0" presId="urn:microsoft.com/office/officeart/2005/8/layout/matrix1"/>
    <dgm:cxn modelId="{D33D7FC7-EEB9-4B9F-985A-A3420A6A6BEB}" type="presOf" srcId="{8DE4435B-F748-4D59-A789-3205E5A2E2CA}" destId="{1BAD793C-AB4E-4F09-B9A5-34C89F65A4BB}" srcOrd="1" destOrd="0" presId="urn:microsoft.com/office/officeart/2005/8/layout/matrix1"/>
    <dgm:cxn modelId="{AB633671-8D76-4D85-BA28-3CDDDA23B12D}" type="presOf" srcId="{3D5AC992-FCA8-4426-A962-E148CA8C406D}" destId="{6EEF8F2C-6ACC-4371-9352-3E4EC041B3FD}" srcOrd="0" destOrd="0" presId="urn:microsoft.com/office/officeart/2005/8/layout/matrix1"/>
    <dgm:cxn modelId="{BF5D1847-576D-4E30-95BA-3929BB767FC7}" srcId="{3D5AC992-FCA8-4426-A962-E148CA8C406D}" destId="{C59E73DE-E640-4240-8193-BFF6E81EAEF4}" srcOrd="0" destOrd="0" parTransId="{991D0A6D-3E9A-4B3C-A783-0692BE778168}" sibTransId="{EFF5C245-D549-4E9A-A479-93B2DE8A9C05}"/>
    <dgm:cxn modelId="{70E03ABA-37AE-465B-815F-32C6A44B89D2}" type="presOf" srcId="{32E6CD43-AA8B-431F-BC28-61365EC2E003}" destId="{EEEDF294-AACE-402E-8339-EC9DA8DDD64F}" srcOrd="1" destOrd="0" presId="urn:microsoft.com/office/officeart/2005/8/layout/matrix1"/>
    <dgm:cxn modelId="{97C564E7-3FD8-4D57-BC52-7F83CB527F37}" srcId="{C59E73DE-E640-4240-8193-BFF6E81EAEF4}" destId="{32E6CD43-AA8B-431F-BC28-61365EC2E003}" srcOrd="1" destOrd="0" parTransId="{3691E8CF-D35E-4E19-8F0F-78853E1C3D1C}" sibTransId="{FBFD091D-4AAE-4148-8731-BCCEA8343D29}"/>
    <dgm:cxn modelId="{92DB211F-0F05-494D-9D4D-5445853017C8}" type="presOf" srcId="{11E16FD5-8ADA-48A0-AEC6-20F73400B158}" destId="{675B5D50-D8E7-4CE4-97EC-CE925E69EDC6}" srcOrd="0" destOrd="0" presId="urn:microsoft.com/office/officeart/2005/8/layout/matrix1"/>
    <dgm:cxn modelId="{2C60C798-06A0-4F56-B98E-5115800FCB3A}" type="presOf" srcId="{8C0CAA07-0757-4986-A9CE-36A3B0A26617}" destId="{2039BA8E-30D6-411B-B259-51F17E0EC14E}" srcOrd="0" destOrd="0" presId="urn:microsoft.com/office/officeart/2005/8/layout/matrix1"/>
    <dgm:cxn modelId="{E30055E9-4ECA-48BE-84A4-5F5453F1ACD6}" type="presOf" srcId="{32E6CD43-AA8B-431F-BC28-61365EC2E003}" destId="{C3380F37-4EF9-4620-B037-13CAD0E8CEB1}" srcOrd="0" destOrd="0" presId="urn:microsoft.com/office/officeart/2005/8/layout/matrix1"/>
    <dgm:cxn modelId="{CD51CFC9-FB46-4988-9A29-443965CEC6D3}" srcId="{C59E73DE-E640-4240-8193-BFF6E81EAEF4}" destId="{8C0CAA07-0757-4986-A9CE-36A3B0A26617}" srcOrd="2" destOrd="0" parTransId="{C0A9A408-347D-43E8-B598-C0D5B0523410}" sibTransId="{8FE7EA92-9B10-4432-B601-3065683DFB0A}"/>
    <dgm:cxn modelId="{6EEAED4C-23BD-4E0E-B299-0330BC29CB05}" type="presOf" srcId="{8DE4435B-F748-4D59-A789-3205E5A2E2CA}" destId="{69ED6E35-11C9-4833-9242-028B9DB7793E}" srcOrd="0" destOrd="0" presId="urn:microsoft.com/office/officeart/2005/8/layout/matrix1"/>
    <dgm:cxn modelId="{4A60C3D9-4F92-4755-A5C3-7FA58F030DA6}" srcId="{C59E73DE-E640-4240-8193-BFF6E81EAEF4}" destId="{8DE4435B-F748-4D59-A789-3205E5A2E2CA}" srcOrd="3" destOrd="0" parTransId="{57424BE3-AF5C-4FFE-BFC9-F7E5D83AB117}" sibTransId="{004FD02F-ABAD-4010-8F9D-32D681C5436C}"/>
    <dgm:cxn modelId="{68A63917-ECF1-4ED2-9CB6-43F8CD196543}" srcId="{C59E73DE-E640-4240-8193-BFF6E81EAEF4}" destId="{11E16FD5-8ADA-48A0-AEC6-20F73400B158}" srcOrd="0" destOrd="0" parTransId="{23E3FB7D-786E-40AB-9DC0-B2FFC7375F28}" sibTransId="{68281B02-6BEB-4EC9-95C3-12788690453D}"/>
    <dgm:cxn modelId="{95408E54-34F0-40D5-AD46-D870BAC653A3}" type="presParOf" srcId="{6EEF8F2C-6ACC-4371-9352-3E4EC041B3FD}" destId="{88C68742-81D4-4B12-9D76-EB3861370E7E}" srcOrd="0" destOrd="0" presId="urn:microsoft.com/office/officeart/2005/8/layout/matrix1"/>
    <dgm:cxn modelId="{8E63A63D-E014-4139-8A10-78E120C7A45D}" type="presParOf" srcId="{88C68742-81D4-4B12-9D76-EB3861370E7E}" destId="{675B5D50-D8E7-4CE4-97EC-CE925E69EDC6}" srcOrd="0" destOrd="0" presId="urn:microsoft.com/office/officeart/2005/8/layout/matrix1"/>
    <dgm:cxn modelId="{4A16A9CE-3909-4823-B783-EDFD2CC11C9B}" type="presParOf" srcId="{88C68742-81D4-4B12-9D76-EB3861370E7E}" destId="{A2A4E057-6EBE-405F-A6C7-13C29AE66960}" srcOrd="1" destOrd="0" presId="urn:microsoft.com/office/officeart/2005/8/layout/matrix1"/>
    <dgm:cxn modelId="{5FA67707-02B2-4CE0-BC82-FA2C04B1DB56}" type="presParOf" srcId="{88C68742-81D4-4B12-9D76-EB3861370E7E}" destId="{C3380F37-4EF9-4620-B037-13CAD0E8CEB1}" srcOrd="2" destOrd="0" presId="urn:microsoft.com/office/officeart/2005/8/layout/matrix1"/>
    <dgm:cxn modelId="{EAEEADD4-DD3A-4C53-99D9-774796E62FF4}" type="presParOf" srcId="{88C68742-81D4-4B12-9D76-EB3861370E7E}" destId="{EEEDF294-AACE-402E-8339-EC9DA8DDD64F}" srcOrd="3" destOrd="0" presId="urn:microsoft.com/office/officeart/2005/8/layout/matrix1"/>
    <dgm:cxn modelId="{CDB47C5D-5FEF-48E0-B82F-7841EB2C7D30}" type="presParOf" srcId="{88C68742-81D4-4B12-9D76-EB3861370E7E}" destId="{2039BA8E-30D6-411B-B259-51F17E0EC14E}" srcOrd="4" destOrd="0" presId="urn:microsoft.com/office/officeart/2005/8/layout/matrix1"/>
    <dgm:cxn modelId="{2CE2C5D0-0560-495A-BD55-BA861163669E}" type="presParOf" srcId="{88C68742-81D4-4B12-9D76-EB3861370E7E}" destId="{E6E05031-350D-4B80-B2CD-B92E81821BFD}" srcOrd="5" destOrd="0" presId="urn:microsoft.com/office/officeart/2005/8/layout/matrix1"/>
    <dgm:cxn modelId="{558B4FA6-3CE9-4682-96FE-ED98E96B091A}" type="presParOf" srcId="{88C68742-81D4-4B12-9D76-EB3861370E7E}" destId="{69ED6E35-11C9-4833-9242-028B9DB7793E}" srcOrd="6" destOrd="0" presId="urn:microsoft.com/office/officeart/2005/8/layout/matrix1"/>
    <dgm:cxn modelId="{77C5751C-889E-4DBC-8CFB-7D5F44DA909D}" type="presParOf" srcId="{88C68742-81D4-4B12-9D76-EB3861370E7E}" destId="{1BAD793C-AB4E-4F09-B9A5-34C89F65A4BB}" srcOrd="7" destOrd="0" presId="urn:microsoft.com/office/officeart/2005/8/layout/matrix1"/>
    <dgm:cxn modelId="{5C40BF9E-EDAE-4659-84C0-D35B677A7A73}" type="presParOf" srcId="{6EEF8F2C-6ACC-4371-9352-3E4EC041B3FD}" destId="{8134F7EB-1A10-40CA-A58B-381A03416E3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sz="quarter" idx="1"/>
          </p:nvPr>
        </p:nvSpPr>
        <p:spPr bwMode="auto">
          <a:xfrm>
            <a:off x="3970938" y="0"/>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t" anchorCtr="0" compatLnSpc="1">
            <a:prstTxWarp prst="textNoShape">
              <a:avLst/>
            </a:prstTxWarp>
          </a:bodyPr>
          <a:lstStyle>
            <a:lvl1pPr algn="r">
              <a:defRPr sz="1200">
                <a:latin typeface="Arial" charset="0"/>
              </a:defRPr>
            </a:lvl1pPr>
          </a:lstStyle>
          <a:p>
            <a:pPr>
              <a:defRPr/>
            </a:pPr>
            <a:endParaRPr lang="en-US"/>
          </a:p>
        </p:txBody>
      </p:sp>
      <p:sp>
        <p:nvSpPr>
          <p:cNvPr id="120836" name="Rectangle 4"/>
          <p:cNvSpPr>
            <a:spLocks noGrp="1" noChangeArrowheads="1"/>
          </p:cNvSpPr>
          <p:nvPr>
            <p:ph type="ftr" sz="quarter" idx="2"/>
          </p:nvPr>
        </p:nvSpPr>
        <p:spPr bwMode="auto">
          <a:xfrm>
            <a:off x="0" y="8829792"/>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b" anchorCtr="0" compatLnSpc="1">
            <a:prstTxWarp prst="textNoShape">
              <a:avLst/>
            </a:prstTxWarp>
          </a:bodyPr>
          <a:lstStyle>
            <a:lvl1pPr>
              <a:defRPr sz="1200">
                <a:latin typeface="Arial" charset="0"/>
              </a:defRPr>
            </a:lvl1pPr>
          </a:lstStyle>
          <a:p>
            <a:pPr>
              <a:defRPr/>
            </a:pPr>
            <a:endParaRPr lang="en-US"/>
          </a:p>
        </p:txBody>
      </p:sp>
      <p:sp>
        <p:nvSpPr>
          <p:cNvPr id="120837" name="Rectangle 5"/>
          <p:cNvSpPr>
            <a:spLocks noGrp="1" noChangeArrowheads="1"/>
          </p:cNvSpPr>
          <p:nvPr>
            <p:ph type="sldNum" sz="quarter" idx="3"/>
          </p:nvPr>
        </p:nvSpPr>
        <p:spPr bwMode="auto">
          <a:xfrm>
            <a:off x="3970938" y="8829792"/>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b" anchorCtr="0" compatLnSpc="1">
            <a:prstTxWarp prst="textNoShape">
              <a:avLst/>
            </a:prstTxWarp>
          </a:bodyPr>
          <a:lstStyle>
            <a:lvl1pPr algn="r">
              <a:defRPr sz="1200">
                <a:latin typeface="Arial" charset="0"/>
              </a:defRPr>
            </a:lvl1pPr>
          </a:lstStyle>
          <a:p>
            <a:pPr>
              <a:defRPr/>
            </a:pPr>
            <a:fld id="{3552E8E9-F498-4C93-85C9-0D87D557BAC1}" type="slidenum">
              <a:rPr lang="en-US"/>
              <a:pPr>
                <a:defRPr/>
              </a:pPr>
              <a:t>‹#›</a:t>
            </a:fld>
            <a:endParaRPr lang="en-US"/>
          </a:p>
        </p:txBody>
      </p:sp>
    </p:spTree>
    <p:extLst>
      <p:ext uri="{BB962C8B-B14F-4D97-AF65-F5344CB8AC3E}">
        <p14:creationId xmlns:p14="http://schemas.microsoft.com/office/powerpoint/2010/main" val="446050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t" anchorCtr="0" compatLnSpc="1">
            <a:prstTxWarp prst="textNoShape">
              <a:avLst/>
            </a:prstTxWarp>
          </a:bodyPr>
          <a:lstStyle>
            <a:lvl1pPr>
              <a:defRPr sz="1200">
                <a:latin typeface="Arial" charset="0"/>
              </a:defRPr>
            </a:lvl1pPr>
          </a:lstStyle>
          <a:p>
            <a:pPr>
              <a:defRPr/>
            </a:pPr>
            <a:endParaRPr lang="en-US"/>
          </a:p>
        </p:txBody>
      </p:sp>
      <p:sp>
        <p:nvSpPr>
          <p:cNvPr id="16387" name="Rectangle 1027"/>
          <p:cNvSpPr>
            <a:spLocks noGrp="1" noChangeArrowheads="1"/>
          </p:cNvSpPr>
          <p:nvPr>
            <p:ph type="dt" idx="1"/>
          </p:nvPr>
        </p:nvSpPr>
        <p:spPr bwMode="auto">
          <a:xfrm>
            <a:off x="3970938" y="0"/>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1028"/>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1029"/>
          <p:cNvSpPr>
            <a:spLocks noGrp="1" noChangeArrowheads="1"/>
          </p:cNvSpPr>
          <p:nvPr>
            <p:ph type="body" sz="quarter" idx="3"/>
          </p:nvPr>
        </p:nvSpPr>
        <p:spPr bwMode="auto">
          <a:xfrm>
            <a:off x="701040" y="4415709"/>
            <a:ext cx="5608320" cy="418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1030"/>
          <p:cNvSpPr>
            <a:spLocks noGrp="1" noChangeArrowheads="1"/>
          </p:cNvSpPr>
          <p:nvPr>
            <p:ph type="ftr" sz="quarter" idx="4"/>
          </p:nvPr>
        </p:nvSpPr>
        <p:spPr bwMode="auto">
          <a:xfrm>
            <a:off x="0" y="8829792"/>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b" anchorCtr="0" compatLnSpc="1">
            <a:prstTxWarp prst="textNoShape">
              <a:avLst/>
            </a:prstTxWarp>
          </a:bodyPr>
          <a:lstStyle>
            <a:lvl1pPr>
              <a:defRPr sz="1200">
                <a:latin typeface="Arial" charset="0"/>
              </a:defRPr>
            </a:lvl1pPr>
          </a:lstStyle>
          <a:p>
            <a:pPr>
              <a:defRPr/>
            </a:pPr>
            <a:endParaRPr lang="en-US"/>
          </a:p>
        </p:txBody>
      </p:sp>
      <p:sp>
        <p:nvSpPr>
          <p:cNvPr id="16391" name="Rectangle 1031"/>
          <p:cNvSpPr>
            <a:spLocks noGrp="1" noChangeArrowheads="1"/>
          </p:cNvSpPr>
          <p:nvPr>
            <p:ph type="sldNum" sz="quarter" idx="5"/>
          </p:nvPr>
        </p:nvSpPr>
        <p:spPr bwMode="auto">
          <a:xfrm>
            <a:off x="3970938" y="8829792"/>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b" anchorCtr="0" compatLnSpc="1">
            <a:prstTxWarp prst="textNoShape">
              <a:avLst/>
            </a:prstTxWarp>
          </a:bodyPr>
          <a:lstStyle>
            <a:lvl1pPr algn="r">
              <a:defRPr sz="1200">
                <a:latin typeface="Arial" charset="0"/>
              </a:defRPr>
            </a:lvl1pPr>
          </a:lstStyle>
          <a:p>
            <a:pPr>
              <a:defRPr/>
            </a:pPr>
            <a:fld id="{6EC08269-8669-4958-A110-76A27FB5F103}" type="slidenum">
              <a:rPr lang="en-US"/>
              <a:pPr>
                <a:defRPr/>
              </a:pPr>
              <a:t>‹#›</a:t>
            </a:fld>
            <a:endParaRPr lang="en-US"/>
          </a:p>
        </p:txBody>
      </p:sp>
    </p:spTree>
    <p:extLst>
      <p:ext uri="{BB962C8B-B14F-4D97-AF65-F5344CB8AC3E}">
        <p14:creationId xmlns:p14="http://schemas.microsoft.com/office/powerpoint/2010/main" val="4250914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1</a:t>
            </a:fld>
            <a:endParaRPr lang="en-US"/>
          </a:p>
        </p:txBody>
      </p:sp>
    </p:spTree>
    <p:extLst>
      <p:ext uri="{BB962C8B-B14F-4D97-AF65-F5344CB8AC3E}">
        <p14:creationId xmlns:p14="http://schemas.microsoft.com/office/powerpoint/2010/main" val="1670126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10</a:t>
            </a:fld>
            <a:endParaRPr lang="en-US"/>
          </a:p>
        </p:txBody>
      </p:sp>
    </p:spTree>
    <p:extLst>
      <p:ext uri="{BB962C8B-B14F-4D97-AF65-F5344CB8AC3E}">
        <p14:creationId xmlns:p14="http://schemas.microsoft.com/office/powerpoint/2010/main" val="1319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11</a:t>
            </a:fld>
            <a:endParaRPr lang="en-US"/>
          </a:p>
        </p:txBody>
      </p:sp>
    </p:spTree>
    <p:extLst>
      <p:ext uri="{BB962C8B-B14F-4D97-AF65-F5344CB8AC3E}">
        <p14:creationId xmlns:p14="http://schemas.microsoft.com/office/powerpoint/2010/main" val="99554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288" indent="-182288">
              <a:buFont typeface="Arial" pitchFamily="34" charset="0"/>
              <a:buChar char="•"/>
            </a:pPr>
            <a:r>
              <a:rPr lang="en-US" dirty="0" smtClean="0"/>
              <a:t>During the infancy-to-preschool period, children come to express all the basic emotions -- happiness, sadness, anger, fear, and surprise.</a:t>
            </a:r>
          </a:p>
          <a:p>
            <a:pPr marL="182288" indent="-182288">
              <a:buFont typeface="Arial" pitchFamily="34" charset="0"/>
              <a:buChar char="•"/>
            </a:pPr>
            <a:endParaRPr lang="en-US" dirty="0" smtClean="0"/>
          </a:p>
          <a:p>
            <a:pPr marL="182288" indent="-182288">
              <a:buFont typeface="Arial" pitchFamily="34" charset="0"/>
              <a:buChar char="•"/>
            </a:pPr>
            <a:r>
              <a:rPr lang="en-US" dirty="0" smtClean="0"/>
              <a:t>Preschoolers begin to show “social” emotions which require a sense of self and of others -- empathy, shame, guilt, contempt.  </a:t>
            </a:r>
          </a:p>
          <a:p>
            <a:pPr marL="182288" indent="-182288">
              <a:buFont typeface="Arial" pitchFamily="34" charset="0"/>
              <a:buChar char="•"/>
            </a:pPr>
            <a:endParaRPr lang="en-US" dirty="0" smtClean="0"/>
          </a:p>
          <a:p>
            <a:pPr marL="182288" indent="-182288">
              <a:buFont typeface="Arial" pitchFamily="34" charset="0"/>
              <a:buChar char="•"/>
            </a:pPr>
            <a:r>
              <a:rPr lang="en-US" dirty="0" smtClean="0"/>
              <a:t>Older preschoolers also begin to show blended emotions  -- for example: this boy feels sad because he can’t continue playing with his friend, but maybe also guilty because he broke the truck, and angry that his friend doesn’t want to play with him anymore.</a:t>
            </a:r>
          </a:p>
          <a:p>
            <a:pPr marL="182288" indent="-182288">
              <a:buFont typeface="Arial" pitchFamily="34" charset="0"/>
              <a:buChar char="•"/>
            </a:pPr>
            <a:endParaRPr lang="en-US" dirty="0" smtClean="0"/>
          </a:p>
          <a:p>
            <a:pPr marL="182288" indent="-182288">
              <a:buFont typeface="Arial" pitchFamily="34" charset="0"/>
              <a:buChar char="•"/>
            </a:pPr>
            <a:r>
              <a:rPr lang="en-US" dirty="0" smtClean="0"/>
              <a:t>Young children’s propensity to show these emotions tends to become stable across time, and across some situations.  Perhaps you’ve noticed that some children in your classroom are just happier and more positive than others. </a:t>
            </a:r>
          </a:p>
          <a:p>
            <a:pPr marL="182288" indent="-182288">
              <a:buFont typeface="Arial" pitchFamily="34" charset="0"/>
              <a:buChar char="•"/>
            </a:pPr>
            <a:endParaRPr lang="en-US" dirty="0" smtClean="0"/>
          </a:p>
          <a:p>
            <a:pPr marL="182288" indent="-182288">
              <a:buFont typeface="Arial" pitchFamily="34" charset="0"/>
              <a:buChar char="•"/>
            </a:pPr>
            <a:r>
              <a:rPr lang="en-US" dirty="0" smtClean="0"/>
              <a:t>Children notice these trends in their peers as well – they know who will be upset more easily or who’s always fun and easy to play with. </a:t>
            </a:r>
            <a:endParaRPr lang="en-US" sz="2100" dirty="0"/>
          </a:p>
          <a:p>
            <a:endParaRPr lang="en-US" dirty="0"/>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12</a:t>
            </a:fld>
            <a:endParaRPr lang="en-US"/>
          </a:p>
        </p:txBody>
      </p:sp>
    </p:spTree>
    <p:extLst>
      <p:ext uri="{BB962C8B-B14F-4D97-AF65-F5344CB8AC3E}">
        <p14:creationId xmlns:p14="http://schemas.microsoft.com/office/powerpoint/2010/main" val="3298612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By preschoolers most children can name and recognize expressions for most basic emotions and can identify common emotion-eliciting situations. </a:t>
            </a:r>
          </a:p>
          <a:p>
            <a:endParaRPr lang="en-US" dirty="0" smtClean="0"/>
          </a:p>
          <a:p>
            <a:r>
              <a:rPr lang="en-US" dirty="0" smtClean="0"/>
              <a:t>But figuring out what this little girl is feeling takes some thought. Preschoolers may not be able to explain that she if feeling guilty because the facial indicators of guilt are very complex. But many will be able to tell you that she feels bad in some way. </a:t>
            </a:r>
          </a:p>
          <a:p>
            <a:pPr lvl="0"/>
            <a:endParaRPr lang="en-US" dirty="0" smtClean="0"/>
          </a:p>
          <a:p>
            <a:pPr lvl="0"/>
            <a:r>
              <a:rPr lang="en-US" dirty="0" smtClean="0"/>
              <a:t>But emotion knowledge is quickly evolving in early childhood. Most young children </a:t>
            </a:r>
          </a:p>
          <a:p>
            <a:pPr lvl="1"/>
            <a:r>
              <a:rPr lang="en-US" dirty="0" smtClean="0"/>
              <a:t>They can talk about what makes them feel happy</a:t>
            </a:r>
          </a:p>
          <a:p>
            <a:pPr lvl="1"/>
            <a:r>
              <a:rPr lang="en-US" dirty="0" smtClean="0"/>
              <a:t>What makes their parents angry </a:t>
            </a:r>
          </a:p>
          <a:p>
            <a:pPr lvl="1"/>
            <a:r>
              <a:rPr lang="en-US" dirty="0" smtClean="0"/>
              <a:t>How their parents express emotion (“my mom slams the door”)</a:t>
            </a:r>
          </a:p>
          <a:p>
            <a:pPr lvl="1"/>
            <a:r>
              <a:rPr lang="en-US" dirty="0" smtClean="0"/>
              <a:t>And What parents would do when a child was afraid  (“get a night light”).</a:t>
            </a:r>
          </a:p>
          <a:p>
            <a:pPr lvl="0"/>
            <a:endParaRPr lang="en-US" dirty="0" smtClean="0"/>
          </a:p>
          <a:p>
            <a:pPr lvl="0"/>
            <a:r>
              <a:rPr lang="en-US" dirty="0" smtClean="0"/>
              <a:t>Finally, they are acquiring beginnings of even more sophisticated knowledge--becoming aware of equivocal emotions.  Such as knowing that some people love oatmeal even though they think it’s yucky </a:t>
            </a:r>
          </a:p>
          <a:p>
            <a:pPr lvl="0"/>
            <a:endParaRPr lang="en-US" dirty="0" smtClean="0"/>
          </a:p>
          <a:p>
            <a:pPr lvl="0"/>
            <a:r>
              <a:rPr lang="en-US" dirty="0" smtClean="0"/>
              <a:t>They’re also just beginning to understand what emotions should be expressed when.  Savvy four year olds will have a better grasp on complex moral emotions and can weigh conflicting situational cues of emotions</a:t>
            </a:r>
          </a:p>
          <a:p>
            <a:pPr lvl="0"/>
            <a:endParaRPr lang="en-US" dirty="0" smtClean="0"/>
          </a:p>
          <a:p>
            <a:endParaRPr lang="en-US" sz="2100" dirty="0"/>
          </a:p>
          <a:p>
            <a:endParaRPr lang="en-US" dirty="0"/>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13</a:t>
            </a:fld>
            <a:endParaRPr lang="en-US"/>
          </a:p>
        </p:txBody>
      </p:sp>
    </p:spTree>
    <p:extLst>
      <p:ext uri="{BB962C8B-B14F-4D97-AF65-F5344CB8AC3E}">
        <p14:creationId xmlns:p14="http://schemas.microsoft.com/office/powerpoint/2010/main" val="212104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Emotional arousal is unavoidable -- we all register emotion at all times. </a:t>
            </a:r>
          </a:p>
          <a:p>
            <a:pPr lvl="0"/>
            <a:r>
              <a:rPr lang="en-US" dirty="0" smtClean="0"/>
              <a:t>And as educators, most of what we see is children’s actual outward expression of emotions and behaviors.  When we notice children who struggle to regulate it’s because of what they’re DOING:</a:t>
            </a:r>
          </a:p>
          <a:p>
            <a:pPr lvl="2"/>
            <a:r>
              <a:rPr lang="en-US" dirty="0" smtClean="0"/>
              <a:t>Does a child react to frustration by throwing or hitting? </a:t>
            </a:r>
          </a:p>
          <a:p>
            <a:pPr lvl="2"/>
            <a:r>
              <a:rPr lang="en-US" dirty="0" smtClean="0"/>
              <a:t>Is a child overly silly and disruptive</a:t>
            </a:r>
          </a:p>
          <a:p>
            <a:pPr lvl="2"/>
            <a:endParaRPr lang="en-US" dirty="0" smtClean="0"/>
          </a:p>
          <a:p>
            <a:pPr lvl="0"/>
            <a:r>
              <a:rPr lang="en-US" dirty="0" smtClean="0"/>
              <a:t>But there’s a lot more going on “under the hood” - including physiological arousal, thoughts and cognitions, the emotion they’re actually experiencing, and their actual outwardly visible behavior. </a:t>
            </a:r>
          </a:p>
          <a:p>
            <a:pPr lvl="0"/>
            <a:endParaRPr lang="en-US" dirty="0" smtClean="0"/>
          </a:p>
          <a:p>
            <a:pPr lvl="0"/>
            <a:r>
              <a:rPr lang="en-US" u="sng" dirty="0" smtClean="0"/>
              <a:t>Young children are  developing and fine tuning their emotion </a:t>
            </a:r>
            <a:r>
              <a:rPr lang="en-US" u="sng" dirty="0" err="1" smtClean="0"/>
              <a:t>THERMOSTATs</a:t>
            </a:r>
            <a:r>
              <a:rPr lang="en-US" u="sng" dirty="0" smtClean="0"/>
              <a:t>.  </a:t>
            </a:r>
          </a:p>
          <a:p>
            <a:pPr lvl="0"/>
            <a:endParaRPr lang="en-US" dirty="0" smtClean="0"/>
          </a:p>
          <a:p>
            <a:pPr lvl="0"/>
            <a:r>
              <a:rPr lang="en-US" dirty="0" smtClean="0"/>
              <a:t>Just as we adjust the heat to make ourselves more comfortable at home, we also regulate our emotional arousal to balance our internal experience with the outward social world. </a:t>
            </a:r>
          </a:p>
          <a:p>
            <a:pPr lvl="0"/>
            <a:endParaRPr lang="en-US" dirty="0" smtClean="0"/>
          </a:p>
          <a:p>
            <a:pPr lvl="0"/>
            <a:r>
              <a:rPr lang="en-US" dirty="0" smtClean="0"/>
              <a:t>We do this by adjusting our emotional arousal and expression up and down. </a:t>
            </a:r>
          </a:p>
          <a:p>
            <a:pPr lvl="0"/>
            <a:endParaRPr lang="en-US" dirty="0" smtClean="0"/>
          </a:p>
          <a:p>
            <a:pPr lvl="0"/>
            <a:r>
              <a:rPr lang="en-US" dirty="0" smtClean="0"/>
              <a:t>DOWN REGULATION:  Emotions can be stressful: Both Negative and Positive emotions can exceed the child's resources. When emotions become overwhelming, children’s behaviors and thought processes becoming disorganized and in order to remain engaged with their environment, children need to initiate their emotion regulation skills – maybe this includes seeking soothing help from a parent or teacher, maybe it results in them lashing out at a peer, maybe in involves telling a frustrating peer how their actions make you feel. In these instances, emotion regulation strategies aim to minimize a child’s expression and experience of an emotion.</a:t>
            </a:r>
          </a:p>
          <a:p>
            <a:pPr lvl="0"/>
            <a:endParaRPr lang="en-US" dirty="0" smtClean="0"/>
          </a:p>
          <a:p>
            <a:pPr lvl="0"/>
            <a:r>
              <a:rPr lang="en-US" dirty="0" smtClean="0"/>
              <a:t>UP REGULATION:  But sometimes children need to maximize their experience or expression of an emotion.  You’ve likely heard of research saying that even faking a smile can result in you feeling a little happier.  Sometimes we need to up-regulate positive feelings – like putting on a brave face when your scared – whistling in the face of danger</a:t>
            </a:r>
          </a:p>
          <a:p>
            <a:pPr lvl="0"/>
            <a:r>
              <a:rPr lang="en-US" dirty="0" smtClean="0"/>
              <a:t>Sometimes we also up-regulate negative emotions in order to have our needs met. Have you ever yelled at a waitress or service provider in order to have your needs met? Or maybe acted angrier than you felt with a spouse to get your way? For young children, especially those who are pre-verbal, crying is a very effective way to get help, even if you’re not really sad.  </a:t>
            </a:r>
          </a:p>
          <a:p>
            <a:pPr lvl="0"/>
            <a:endParaRPr lang="en-US" dirty="0" smtClean="0"/>
          </a:p>
          <a:p>
            <a:pPr lvl="0"/>
            <a:r>
              <a:rPr lang="en-US" dirty="0" smtClean="0"/>
              <a:t>Clearly, preschoolers are already working hard at figuring out what emotions to regulate, when, and why.</a:t>
            </a:r>
          </a:p>
          <a:p>
            <a:pPr lvl="0"/>
            <a:endParaRPr lang="en-US" dirty="0" smtClean="0"/>
          </a:p>
          <a:p>
            <a:pPr lvl="0"/>
            <a:r>
              <a:rPr lang="en-US" dirty="0" smtClean="0"/>
              <a:t>We </a:t>
            </a:r>
            <a:r>
              <a:rPr lang="en-US" u="sng" dirty="0" smtClean="0"/>
              <a:t>can</a:t>
            </a:r>
            <a:r>
              <a:rPr lang="en-US" dirty="0" smtClean="0"/>
              <a:t> say that young children begin to adopt means of  feeling better when they experience negative emotions, and to maximize and sustain their experiences of positive emotions. But, failures to regulate properly put children in challenging social situations. </a:t>
            </a:r>
          </a:p>
          <a:p>
            <a:pPr lvl="0"/>
            <a:endParaRPr lang="en-US" dirty="0" smtClean="0"/>
          </a:p>
          <a:p>
            <a:pPr lvl="0"/>
            <a:r>
              <a:rPr lang="en-US" dirty="0" smtClean="0"/>
              <a:t>This little boy needs to figure out what to do.  Is his crying helping him attain his goals?  If his goal was to attract a play-mate, would YOU want to play with him? </a:t>
            </a:r>
          </a:p>
          <a:p>
            <a:pPr lvl="0"/>
            <a:r>
              <a:rPr lang="en-US" dirty="0" smtClean="0"/>
              <a:t>This is where expression and regulate overlap – the emotions that children express in a preponderance can either attract or deter social partners. </a:t>
            </a:r>
          </a:p>
          <a:p>
            <a:pPr>
              <a:spcBef>
                <a:spcPct val="20000"/>
              </a:spcBef>
              <a:buClr>
                <a:schemeClr val="tx2"/>
              </a:buClr>
              <a:buSzPct val="75000"/>
              <a:buFont typeface="Monotype Sorts" pitchFamily="2" charset="2"/>
              <a:buChar char="u"/>
            </a:pPr>
            <a:endParaRPr lang="en-US" sz="2000" dirty="0"/>
          </a:p>
          <a:p>
            <a:endParaRPr lang="en-US" dirty="0"/>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14</a:t>
            </a:fld>
            <a:endParaRPr lang="en-US"/>
          </a:p>
        </p:txBody>
      </p:sp>
    </p:spTree>
    <p:extLst>
      <p:ext uri="{BB962C8B-B14F-4D97-AF65-F5344CB8AC3E}">
        <p14:creationId xmlns:p14="http://schemas.microsoft.com/office/powerpoint/2010/main" val="43531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15</a:t>
            </a:fld>
            <a:endParaRPr lang="en-US"/>
          </a:p>
        </p:txBody>
      </p:sp>
    </p:spTree>
    <p:extLst>
      <p:ext uri="{BB962C8B-B14F-4D97-AF65-F5344CB8AC3E}">
        <p14:creationId xmlns:p14="http://schemas.microsoft.com/office/powerpoint/2010/main" val="2682842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16</a:t>
            </a:fld>
            <a:endParaRPr lang="en-US"/>
          </a:p>
        </p:txBody>
      </p:sp>
    </p:spTree>
    <p:extLst>
      <p:ext uri="{BB962C8B-B14F-4D97-AF65-F5344CB8AC3E}">
        <p14:creationId xmlns:p14="http://schemas.microsoft.com/office/powerpoint/2010/main" val="3129487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who are more knowledgeable about emotions may more easily scaffold children’s labeling of emotions or empathize with a child’s complex emotional experience.  </a:t>
            </a:r>
          </a:p>
          <a:p>
            <a:endParaRPr lang="en-US" dirty="0"/>
          </a:p>
          <a:p>
            <a:r>
              <a:rPr lang="en-US" dirty="0"/>
              <a:t>Parents who are successful at regulating their emotions may respond to challenging interactions with students in more emotionally effective ways than others. </a:t>
            </a:r>
            <a:endParaRPr lang="en-US" b="1" dirty="0"/>
          </a:p>
          <a:p>
            <a:endParaRPr lang="en-US" dirty="0" smtClean="0"/>
          </a:p>
          <a:p>
            <a:endParaRPr lang="en-US" dirty="0" smtClean="0"/>
          </a:p>
          <a:p>
            <a:r>
              <a:rPr lang="en-US" b="1" dirty="0" smtClean="0"/>
              <a:t>Modeling</a:t>
            </a:r>
          </a:p>
          <a:p>
            <a:endParaRPr lang="en-US" dirty="0"/>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17</a:t>
            </a:fld>
            <a:endParaRPr lang="en-US"/>
          </a:p>
        </p:txBody>
      </p:sp>
    </p:spTree>
    <p:extLst>
      <p:ext uri="{BB962C8B-B14F-4D97-AF65-F5344CB8AC3E}">
        <p14:creationId xmlns:p14="http://schemas.microsoft.com/office/powerpoint/2010/main" val="4178712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18</a:t>
            </a:fld>
            <a:endParaRPr lang="en-US"/>
          </a:p>
        </p:txBody>
      </p:sp>
    </p:spTree>
    <p:extLst>
      <p:ext uri="{BB962C8B-B14F-4D97-AF65-F5344CB8AC3E}">
        <p14:creationId xmlns:p14="http://schemas.microsoft.com/office/powerpoint/2010/main" val="323692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19</a:t>
            </a:fld>
            <a:endParaRPr lang="en-US"/>
          </a:p>
        </p:txBody>
      </p:sp>
    </p:spTree>
    <p:extLst>
      <p:ext uri="{BB962C8B-B14F-4D97-AF65-F5344CB8AC3E}">
        <p14:creationId xmlns:p14="http://schemas.microsoft.com/office/powerpoint/2010/main" val="388356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2</a:t>
            </a:fld>
            <a:endParaRPr lang="en-US"/>
          </a:p>
        </p:txBody>
      </p:sp>
    </p:spTree>
    <p:extLst>
      <p:ext uri="{BB962C8B-B14F-4D97-AF65-F5344CB8AC3E}">
        <p14:creationId xmlns:p14="http://schemas.microsoft.com/office/powerpoint/2010/main" val="1715607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20</a:t>
            </a:fld>
            <a:endParaRPr lang="en-US"/>
          </a:p>
        </p:txBody>
      </p:sp>
    </p:spTree>
    <p:extLst>
      <p:ext uri="{BB962C8B-B14F-4D97-AF65-F5344CB8AC3E}">
        <p14:creationId xmlns:p14="http://schemas.microsoft.com/office/powerpoint/2010/main" val="3587668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21</a:t>
            </a:fld>
            <a:endParaRPr lang="en-US"/>
          </a:p>
        </p:txBody>
      </p:sp>
    </p:spTree>
    <p:extLst>
      <p:ext uri="{BB962C8B-B14F-4D97-AF65-F5344CB8AC3E}">
        <p14:creationId xmlns:p14="http://schemas.microsoft.com/office/powerpoint/2010/main" val="2285226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22</a:t>
            </a:fld>
            <a:endParaRPr lang="en-US"/>
          </a:p>
        </p:txBody>
      </p:sp>
    </p:spTree>
    <p:extLst>
      <p:ext uri="{BB962C8B-B14F-4D97-AF65-F5344CB8AC3E}">
        <p14:creationId xmlns:p14="http://schemas.microsoft.com/office/powerpoint/2010/main" val="2609796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23</a:t>
            </a:fld>
            <a:endParaRPr lang="en-US"/>
          </a:p>
        </p:txBody>
      </p:sp>
    </p:spTree>
    <p:extLst>
      <p:ext uri="{BB962C8B-B14F-4D97-AF65-F5344CB8AC3E}">
        <p14:creationId xmlns:p14="http://schemas.microsoft.com/office/powerpoint/2010/main" val="3705140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24</a:t>
            </a:fld>
            <a:endParaRPr lang="en-US"/>
          </a:p>
        </p:txBody>
      </p:sp>
    </p:spTree>
    <p:extLst>
      <p:ext uri="{BB962C8B-B14F-4D97-AF65-F5344CB8AC3E}">
        <p14:creationId xmlns:p14="http://schemas.microsoft.com/office/powerpoint/2010/main" val="1635977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25</a:t>
            </a:fld>
            <a:endParaRPr lang="en-US"/>
          </a:p>
        </p:txBody>
      </p:sp>
    </p:spTree>
    <p:extLst>
      <p:ext uri="{BB962C8B-B14F-4D97-AF65-F5344CB8AC3E}">
        <p14:creationId xmlns:p14="http://schemas.microsoft.com/office/powerpoint/2010/main" val="142736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26</a:t>
            </a:fld>
            <a:endParaRPr lang="en-US"/>
          </a:p>
        </p:txBody>
      </p:sp>
    </p:spTree>
    <p:extLst>
      <p:ext uri="{BB962C8B-B14F-4D97-AF65-F5344CB8AC3E}">
        <p14:creationId xmlns:p14="http://schemas.microsoft.com/office/powerpoint/2010/main" val="644091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27</a:t>
            </a:fld>
            <a:endParaRPr lang="en-US"/>
          </a:p>
        </p:txBody>
      </p:sp>
    </p:spTree>
    <p:extLst>
      <p:ext uri="{BB962C8B-B14F-4D97-AF65-F5344CB8AC3E}">
        <p14:creationId xmlns:p14="http://schemas.microsoft.com/office/powerpoint/2010/main" val="2787916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28</a:t>
            </a:fld>
            <a:endParaRPr lang="en-US"/>
          </a:p>
        </p:txBody>
      </p:sp>
    </p:spTree>
    <p:extLst>
      <p:ext uri="{BB962C8B-B14F-4D97-AF65-F5344CB8AC3E}">
        <p14:creationId xmlns:p14="http://schemas.microsoft.com/office/powerpoint/2010/main" val="2505031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29</a:t>
            </a:fld>
            <a:endParaRPr lang="en-US"/>
          </a:p>
        </p:txBody>
      </p:sp>
    </p:spTree>
    <p:extLst>
      <p:ext uri="{BB962C8B-B14F-4D97-AF65-F5344CB8AC3E}">
        <p14:creationId xmlns:p14="http://schemas.microsoft.com/office/powerpoint/2010/main" val="217469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3</a:t>
            </a:fld>
            <a:endParaRPr lang="en-US"/>
          </a:p>
        </p:txBody>
      </p:sp>
    </p:spTree>
    <p:extLst>
      <p:ext uri="{BB962C8B-B14F-4D97-AF65-F5344CB8AC3E}">
        <p14:creationId xmlns:p14="http://schemas.microsoft.com/office/powerpoint/2010/main" val="3681007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30</a:t>
            </a:fld>
            <a:endParaRPr lang="en-US"/>
          </a:p>
        </p:txBody>
      </p:sp>
    </p:spTree>
    <p:extLst>
      <p:ext uri="{BB962C8B-B14F-4D97-AF65-F5344CB8AC3E}">
        <p14:creationId xmlns:p14="http://schemas.microsoft.com/office/powerpoint/2010/main" val="388611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I mean by Social Emotional Learning? </a:t>
            </a:r>
          </a:p>
          <a:p>
            <a:r>
              <a:rPr lang="en-US" dirty="0" smtClean="0"/>
              <a:t>SEL describes the acquisition of a constellation of skills including learning to express your emotions, identify and understand emotions, regulating and controlling your emotions, and finally skills that enable you to make and retain friendships including solving social problems in </a:t>
            </a:r>
            <a:r>
              <a:rPr lang="en-US" dirty="0" err="1" smtClean="0"/>
              <a:t>prosocial</a:t>
            </a:r>
            <a:r>
              <a:rPr lang="en-US" dirty="0" smtClean="0"/>
              <a:t> ways</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4</a:t>
            </a:fld>
            <a:endParaRPr lang="en-US"/>
          </a:p>
        </p:txBody>
      </p:sp>
    </p:spTree>
    <p:extLst>
      <p:ext uri="{BB962C8B-B14F-4D97-AF65-F5344CB8AC3E}">
        <p14:creationId xmlns:p14="http://schemas.microsoft.com/office/powerpoint/2010/main" val="376624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new trendy phrase that has popped up in educational psychology circles is “Cradle to Career” – More than school readiness, but life readiness. </a:t>
            </a:r>
          </a:p>
          <a:p>
            <a:r>
              <a:rPr lang="en-US" baseline="0" dirty="0" smtClean="0"/>
              <a:t>When teachers are surveyed, </a:t>
            </a:r>
            <a:endParaRPr lang="en-US" dirty="0" smtClean="0"/>
          </a:p>
          <a:p>
            <a:r>
              <a:rPr lang="en-US" dirty="0" err="1" smtClean="0"/>
              <a:t>Rimm</a:t>
            </a:r>
            <a:r>
              <a:rPr lang="en-US" dirty="0" smtClean="0"/>
              <a:t>-Kaufman Survey</a:t>
            </a:r>
          </a:p>
          <a:p>
            <a:r>
              <a:rPr lang="en-US" dirty="0" smtClean="0"/>
              <a:t>Teachers routinely identify SE skills – such as being able to wait your turn, being able to ask for help, etc. as key for Kindergarten success – not “academic” skills like reading and</a:t>
            </a:r>
            <a:r>
              <a:rPr lang="en-US" baseline="0" dirty="0" smtClean="0"/>
              <a:t> counting. </a:t>
            </a:r>
            <a:endParaRPr lang="en-US" dirty="0"/>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5</a:t>
            </a:fld>
            <a:endParaRPr lang="en-US"/>
          </a:p>
        </p:txBody>
      </p:sp>
    </p:spTree>
    <p:extLst>
      <p:ext uri="{BB962C8B-B14F-4D97-AF65-F5344CB8AC3E}">
        <p14:creationId xmlns:p14="http://schemas.microsoft.com/office/powerpoint/2010/main" val="271316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1" dirty="0" smtClean="0"/>
              <a:t>Children with age appropriate emotional/social skills</a:t>
            </a:r>
          </a:p>
          <a:p>
            <a:pPr lvl="1">
              <a:lnSpc>
                <a:spcPct val="90000"/>
              </a:lnSpc>
            </a:pPr>
            <a:r>
              <a:rPr lang="en-US" sz="1200" dirty="0" smtClean="0"/>
              <a:t>Participate more in class</a:t>
            </a:r>
          </a:p>
          <a:p>
            <a:pPr lvl="1">
              <a:lnSpc>
                <a:spcPct val="90000"/>
              </a:lnSpc>
            </a:pPr>
            <a:r>
              <a:rPr lang="en-US" sz="1200" dirty="0" smtClean="0"/>
              <a:t>Are accepted by classmates/teachers</a:t>
            </a:r>
          </a:p>
          <a:p>
            <a:pPr lvl="1">
              <a:lnSpc>
                <a:spcPct val="90000"/>
              </a:lnSpc>
            </a:pPr>
            <a:r>
              <a:rPr lang="en-US" sz="1200" dirty="0" smtClean="0"/>
              <a:t>Get more instructions/positive feedback from teachers</a:t>
            </a:r>
          </a:p>
          <a:p>
            <a:pPr lvl="1">
              <a:lnSpc>
                <a:spcPct val="90000"/>
              </a:lnSpc>
            </a:pPr>
            <a:r>
              <a:rPr lang="en-US" sz="1200" dirty="0" smtClean="0"/>
              <a:t>Like school more</a:t>
            </a:r>
          </a:p>
          <a:p>
            <a:endParaRPr lang="en-US" sz="1200" b="1" dirty="0" smtClean="0"/>
          </a:p>
          <a:p>
            <a:r>
              <a:rPr lang="en-US" sz="1200" b="1" dirty="0" smtClean="0"/>
              <a:t>Aggressive/antisocial children are likely to:</a:t>
            </a:r>
          </a:p>
          <a:p>
            <a:pPr lvl="1"/>
            <a:r>
              <a:rPr lang="en-US" sz="1200" dirty="0" smtClean="0"/>
              <a:t>Perform poorly on academic tasks</a:t>
            </a:r>
          </a:p>
          <a:p>
            <a:pPr lvl="1"/>
            <a:r>
              <a:rPr lang="en-US" sz="1200" dirty="0" smtClean="0"/>
              <a:t>Be held back/ drop out</a:t>
            </a:r>
          </a:p>
          <a:p>
            <a:pPr lvl="1"/>
            <a:r>
              <a:rPr lang="en-US" sz="1200" dirty="0" smtClean="0"/>
              <a:t>Struggle maintaining healthy relationships</a:t>
            </a:r>
          </a:p>
          <a:p>
            <a:pPr lvl="1"/>
            <a:endParaRPr lang="en-US" sz="1200" dirty="0" smtClean="0"/>
          </a:p>
          <a:p>
            <a:pPr lvl="1"/>
            <a:r>
              <a:rPr lang="en-US" sz="1200" b="1" dirty="0" smtClean="0"/>
              <a:t>EVEN Controlling For IQ and Family Backgrounds/SES</a:t>
            </a:r>
            <a:endParaRPr lang="en-US" sz="1200" dirty="0"/>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6</a:t>
            </a:fld>
            <a:endParaRPr lang="en-US"/>
          </a:p>
        </p:txBody>
      </p:sp>
    </p:spTree>
    <p:extLst>
      <p:ext uri="{BB962C8B-B14F-4D97-AF65-F5344CB8AC3E}">
        <p14:creationId xmlns:p14="http://schemas.microsoft.com/office/powerpoint/2010/main" val="22843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7</a:t>
            </a:fld>
            <a:endParaRPr lang="en-US"/>
          </a:p>
        </p:txBody>
      </p:sp>
    </p:spTree>
    <p:extLst>
      <p:ext uri="{BB962C8B-B14F-4D97-AF65-F5344CB8AC3E}">
        <p14:creationId xmlns:p14="http://schemas.microsoft.com/office/powerpoint/2010/main" val="205322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8</a:t>
            </a:fld>
            <a:endParaRPr lang="en-US"/>
          </a:p>
        </p:txBody>
      </p:sp>
    </p:spTree>
    <p:extLst>
      <p:ext uri="{BB962C8B-B14F-4D97-AF65-F5344CB8AC3E}">
        <p14:creationId xmlns:p14="http://schemas.microsoft.com/office/powerpoint/2010/main" val="72656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C08269-8669-4958-A110-76A27FB5F103}" type="slidenum">
              <a:rPr lang="en-US" smtClean="0"/>
              <a:pPr>
                <a:defRPr/>
              </a:pPr>
              <a:t>9</a:t>
            </a:fld>
            <a:endParaRPr lang="en-US"/>
          </a:p>
        </p:txBody>
      </p:sp>
    </p:spTree>
    <p:extLst>
      <p:ext uri="{BB962C8B-B14F-4D97-AF65-F5344CB8AC3E}">
        <p14:creationId xmlns:p14="http://schemas.microsoft.com/office/powerpoint/2010/main" val="188361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AM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400800"/>
            <a:ext cx="23780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0" y="0"/>
            <a:ext cx="9144000" cy="3600450"/>
          </a:xfrm>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Date Placeholder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Tree>
    <p:extLst>
      <p:ext uri="{BB962C8B-B14F-4D97-AF65-F5344CB8AC3E}">
        <p14:creationId xmlns:p14="http://schemas.microsoft.com/office/powerpoint/2010/main" val="379854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A World-Class Education, A World-Class City</a:t>
            </a:r>
          </a:p>
        </p:txBody>
      </p:sp>
    </p:spTree>
    <p:extLst>
      <p:ext uri="{BB962C8B-B14F-4D97-AF65-F5344CB8AC3E}">
        <p14:creationId xmlns:p14="http://schemas.microsoft.com/office/powerpoint/2010/main" val="21209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A World-Class Education, A World-Class City</a:t>
            </a:r>
          </a:p>
        </p:txBody>
      </p:sp>
    </p:spTree>
    <p:extLst>
      <p:ext uri="{BB962C8B-B14F-4D97-AF65-F5344CB8AC3E}">
        <p14:creationId xmlns:p14="http://schemas.microsoft.com/office/powerpoint/2010/main" val="83353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2506BC-C1FD-4BF2-B8D2-FCF39C913C87}"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B59C2-DFCD-4AFE-A004-6700C3AFA0DA}" type="slidenum">
              <a:rPr lang="en-US" smtClean="0"/>
              <a:t>‹#›</a:t>
            </a:fld>
            <a:endParaRPr lang="en-US"/>
          </a:p>
        </p:txBody>
      </p:sp>
    </p:spTree>
    <p:extLst>
      <p:ext uri="{BB962C8B-B14F-4D97-AF65-F5344CB8AC3E}">
        <p14:creationId xmlns:p14="http://schemas.microsoft.com/office/powerpoint/2010/main" val="878819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506BC-C1FD-4BF2-B8D2-FCF39C913C87}"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B59C2-DFCD-4AFE-A004-6700C3AFA0DA}" type="slidenum">
              <a:rPr lang="en-US" smtClean="0"/>
              <a:t>‹#›</a:t>
            </a:fld>
            <a:endParaRPr lang="en-US"/>
          </a:p>
        </p:txBody>
      </p:sp>
    </p:spTree>
    <p:extLst>
      <p:ext uri="{BB962C8B-B14F-4D97-AF65-F5344CB8AC3E}">
        <p14:creationId xmlns:p14="http://schemas.microsoft.com/office/powerpoint/2010/main" val="71193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2506BC-C1FD-4BF2-B8D2-FCF39C913C87}"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B59C2-DFCD-4AFE-A004-6700C3AFA0DA}" type="slidenum">
              <a:rPr lang="en-US" smtClean="0"/>
              <a:t>‹#›</a:t>
            </a:fld>
            <a:endParaRPr lang="en-US"/>
          </a:p>
        </p:txBody>
      </p:sp>
    </p:spTree>
    <p:extLst>
      <p:ext uri="{BB962C8B-B14F-4D97-AF65-F5344CB8AC3E}">
        <p14:creationId xmlns:p14="http://schemas.microsoft.com/office/powerpoint/2010/main" val="2922368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2506BC-C1FD-4BF2-B8D2-FCF39C913C87}"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B59C2-DFCD-4AFE-A004-6700C3AFA0DA}" type="slidenum">
              <a:rPr lang="en-US" smtClean="0"/>
              <a:t>‹#›</a:t>
            </a:fld>
            <a:endParaRPr lang="en-US"/>
          </a:p>
        </p:txBody>
      </p:sp>
    </p:spTree>
    <p:extLst>
      <p:ext uri="{BB962C8B-B14F-4D97-AF65-F5344CB8AC3E}">
        <p14:creationId xmlns:p14="http://schemas.microsoft.com/office/powerpoint/2010/main" val="403130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2506BC-C1FD-4BF2-B8D2-FCF39C913C87}" type="datetimeFigureOut">
              <a:rPr lang="en-US" smtClean="0"/>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B59C2-DFCD-4AFE-A004-6700C3AFA0DA}" type="slidenum">
              <a:rPr lang="en-US" smtClean="0"/>
              <a:t>‹#›</a:t>
            </a:fld>
            <a:endParaRPr lang="en-US"/>
          </a:p>
        </p:txBody>
      </p:sp>
    </p:spTree>
    <p:extLst>
      <p:ext uri="{BB962C8B-B14F-4D97-AF65-F5344CB8AC3E}">
        <p14:creationId xmlns:p14="http://schemas.microsoft.com/office/powerpoint/2010/main" val="2162163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2506BC-C1FD-4BF2-B8D2-FCF39C913C87}" type="datetimeFigureOut">
              <a:rPr lang="en-US" smtClean="0"/>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B59C2-DFCD-4AFE-A004-6700C3AFA0DA}" type="slidenum">
              <a:rPr lang="en-US" smtClean="0"/>
              <a:t>‹#›</a:t>
            </a:fld>
            <a:endParaRPr lang="en-US"/>
          </a:p>
        </p:txBody>
      </p:sp>
    </p:spTree>
    <p:extLst>
      <p:ext uri="{BB962C8B-B14F-4D97-AF65-F5344CB8AC3E}">
        <p14:creationId xmlns:p14="http://schemas.microsoft.com/office/powerpoint/2010/main" val="3255937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506BC-C1FD-4BF2-B8D2-FCF39C913C87}" type="datetimeFigureOut">
              <a:rPr lang="en-US" smtClean="0"/>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B59C2-DFCD-4AFE-A004-6700C3AFA0DA}" type="slidenum">
              <a:rPr lang="en-US" smtClean="0"/>
              <a:t>‹#›</a:t>
            </a:fld>
            <a:endParaRPr lang="en-US"/>
          </a:p>
        </p:txBody>
      </p:sp>
    </p:spTree>
    <p:extLst>
      <p:ext uri="{BB962C8B-B14F-4D97-AF65-F5344CB8AC3E}">
        <p14:creationId xmlns:p14="http://schemas.microsoft.com/office/powerpoint/2010/main" val="2242011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506BC-C1FD-4BF2-B8D2-FCF39C913C87}"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B59C2-DFCD-4AFE-A004-6700C3AFA0DA}" type="slidenum">
              <a:rPr lang="en-US" smtClean="0"/>
              <a:t>‹#›</a:t>
            </a:fld>
            <a:endParaRPr lang="en-US"/>
          </a:p>
        </p:txBody>
      </p:sp>
    </p:spTree>
    <p:extLst>
      <p:ext uri="{BB962C8B-B14F-4D97-AF65-F5344CB8AC3E}">
        <p14:creationId xmlns:p14="http://schemas.microsoft.com/office/powerpoint/2010/main" val="32302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dirty="0" smtClean="0"/>
              <a:t>setl.psch.uic.edu</a:t>
            </a:r>
            <a:endParaRPr lang="en-US" dirty="0"/>
          </a:p>
        </p:txBody>
      </p:sp>
    </p:spTree>
    <p:extLst>
      <p:ext uri="{BB962C8B-B14F-4D97-AF65-F5344CB8AC3E}">
        <p14:creationId xmlns:p14="http://schemas.microsoft.com/office/powerpoint/2010/main" val="27301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506BC-C1FD-4BF2-B8D2-FCF39C913C87}"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B59C2-DFCD-4AFE-A004-6700C3AFA0DA}" type="slidenum">
              <a:rPr lang="en-US" smtClean="0"/>
              <a:t>‹#›</a:t>
            </a:fld>
            <a:endParaRPr lang="en-US"/>
          </a:p>
        </p:txBody>
      </p:sp>
    </p:spTree>
    <p:extLst>
      <p:ext uri="{BB962C8B-B14F-4D97-AF65-F5344CB8AC3E}">
        <p14:creationId xmlns:p14="http://schemas.microsoft.com/office/powerpoint/2010/main" val="110401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506BC-C1FD-4BF2-B8D2-FCF39C913C87}"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B59C2-DFCD-4AFE-A004-6700C3AFA0DA}" type="slidenum">
              <a:rPr lang="en-US" smtClean="0"/>
              <a:t>‹#›</a:t>
            </a:fld>
            <a:endParaRPr lang="en-US"/>
          </a:p>
        </p:txBody>
      </p:sp>
    </p:spTree>
    <p:extLst>
      <p:ext uri="{BB962C8B-B14F-4D97-AF65-F5344CB8AC3E}">
        <p14:creationId xmlns:p14="http://schemas.microsoft.com/office/powerpoint/2010/main" val="4050790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506BC-C1FD-4BF2-B8D2-FCF39C913C87}"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B59C2-DFCD-4AFE-A004-6700C3AFA0DA}" type="slidenum">
              <a:rPr lang="en-US" smtClean="0"/>
              <a:t>‹#›</a:t>
            </a:fld>
            <a:endParaRPr lang="en-US"/>
          </a:p>
        </p:txBody>
      </p:sp>
    </p:spTree>
    <p:extLst>
      <p:ext uri="{BB962C8B-B14F-4D97-AF65-F5344CB8AC3E}">
        <p14:creationId xmlns:p14="http://schemas.microsoft.com/office/powerpoint/2010/main" val="2546585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t>A World-Class Education, A World-Class City</a:t>
            </a:r>
          </a:p>
        </p:txBody>
      </p:sp>
    </p:spTree>
    <p:extLst>
      <p:ext uri="{BB962C8B-B14F-4D97-AF65-F5344CB8AC3E}">
        <p14:creationId xmlns:p14="http://schemas.microsoft.com/office/powerpoint/2010/main" val="195828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A World-Class Education, A World-Class City</a:t>
            </a:r>
          </a:p>
        </p:txBody>
      </p:sp>
    </p:spTree>
    <p:extLst>
      <p:ext uri="{BB962C8B-B14F-4D97-AF65-F5344CB8AC3E}">
        <p14:creationId xmlns:p14="http://schemas.microsoft.com/office/powerpoint/2010/main" val="5617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US"/>
              <a:t>A World-Class Education, A World-Class City</a:t>
            </a:r>
          </a:p>
        </p:txBody>
      </p:sp>
    </p:spTree>
    <p:extLst>
      <p:ext uri="{BB962C8B-B14F-4D97-AF65-F5344CB8AC3E}">
        <p14:creationId xmlns:p14="http://schemas.microsoft.com/office/powerpoint/2010/main" val="11797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t>A World-Class Education, A World-Class City</a:t>
            </a:r>
          </a:p>
        </p:txBody>
      </p:sp>
    </p:spTree>
    <p:extLst>
      <p:ext uri="{BB962C8B-B14F-4D97-AF65-F5344CB8AC3E}">
        <p14:creationId xmlns:p14="http://schemas.microsoft.com/office/powerpoint/2010/main" val="410947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A World-Class Education, A World-Class City</a:t>
            </a:r>
          </a:p>
        </p:txBody>
      </p:sp>
    </p:spTree>
    <p:extLst>
      <p:ext uri="{BB962C8B-B14F-4D97-AF65-F5344CB8AC3E}">
        <p14:creationId xmlns:p14="http://schemas.microsoft.com/office/powerpoint/2010/main" val="420627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A World-Class Education, A World-Class City</a:t>
            </a:r>
          </a:p>
        </p:txBody>
      </p:sp>
    </p:spTree>
    <p:extLst>
      <p:ext uri="{BB962C8B-B14F-4D97-AF65-F5344CB8AC3E}">
        <p14:creationId xmlns:p14="http://schemas.microsoft.com/office/powerpoint/2010/main" val="129485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A World-Class Education, A World-Class City</a:t>
            </a:r>
          </a:p>
        </p:txBody>
      </p:sp>
    </p:spTree>
    <p:extLst>
      <p:ext uri="{BB962C8B-B14F-4D97-AF65-F5344CB8AC3E}">
        <p14:creationId xmlns:p14="http://schemas.microsoft.com/office/powerpoint/2010/main" val="169233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417638"/>
          </a:xfrm>
          <a:prstGeom prst="rect">
            <a:avLst/>
          </a:prstGeom>
          <a:solidFill>
            <a:srgbClr val="00234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4953000" y="6553200"/>
            <a:ext cx="419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i="1">
                <a:solidFill>
                  <a:srgbClr val="00234C"/>
                </a:solidFill>
                <a:latin typeface="Arial" charset="0"/>
              </a:defRPr>
            </a:lvl1pPr>
          </a:lstStyle>
          <a:p>
            <a:pPr>
              <a:defRPr/>
            </a:pPr>
            <a:r>
              <a:rPr lang="en-US"/>
              <a:t>World-Class Education.  World-Class City.</a:t>
            </a:r>
          </a:p>
        </p:txBody>
      </p:sp>
      <p:sp>
        <p:nvSpPr>
          <p:cNvPr id="2" name="Line 9"/>
          <p:cNvSpPr>
            <a:spLocks noChangeShapeType="1"/>
          </p:cNvSpPr>
          <p:nvPr userDrawn="1"/>
        </p:nvSpPr>
        <p:spPr bwMode="auto">
          <a:xfrm>
            <a:off x="0" y="1447800"/>
            <a:ext cx="9144000" cy="0"/>
          </a:xfrm>
          <a:prstGeom prst="line">
            <a:avLst/>
          </a:prstGeom>
          <a:noFill/>
          <a:ln w="1270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0" name="Picture 10" descr="CAMP"/>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 y="6400800"/>
            <a:ext cx="23622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lr>
          <a:srgbClr val="800000"/>
        </a:buClr>
        <a:buChar char="•"/>
        <a:defRPr sz="3200">
          <a:solidFill>
            <a:srgbClr val="00234C"/>
          </a:solidFill>
          <a:latin typeface="+mn-lt"/>
          <a:ea typeface="+mn-ea"/>
          <a:cs typeface="+mn-cs"/>
        </a:defRPr>
      </a:lvl1pPr>
      <a:lvl2pPr marL="742950" indent="-285750" algn="l" rtl="0" eaLnBrk="1" fontAlgn="base" hangingPunct="1">
        <a:spcBef>
          <a:spcPct val="20000"/>
        </a:spcBef>
        <a:spcAft>
          <a:spcPct val="0"/>
        </a:spcAft>
        <a:buClr>
          <a:srgbClr val="800000"/>
        </a:buClr>
        <a:buChar char="•"/>
        <a:defRPr sz="2800">
          <a:solidFill>
            <a:srgbClr val="00234C"/>
          </a:solidFill>
          <a:latin typeface="+mn-lt"/>
        </a:defRPr>
      </a:lvl2pPr>
      <a:lvl3pPr marL="1143000" indent="-228600" algn="l" rtl="0" eaLnBrk="1" fontAlgn="base" hangingPunct="1">
        <a:spcBef>
          <a:spcPct val="20000"/>
        </a:spcBef>
        <a:spcAft>
          <a:spcPct val="0"/>
        </a:spcAft>
        <a:buClr>
          <a:srgbClr val="800000"/>
        </a:buClr>
        <a:buChar char="•"/>
        <a:defRPr sz="2400">
          <a:solidFill>
            <a:srgbClr val="00234C"/>
          </a:solidFill>
          <a:latin typeface="+mn-lt"/>
        </a:defRPr>
      </a:lvl3pPr>
      <a:lvl4pPr marL="1600200" indent="-228600" algn="l" rtl="0" eaLnBrk="1" fontAlgn="base" hangingPunct="1">
        <a:spcBef>
          <a:spcPct val="20000"/>
        </a:spcBef>
        <a:spcAft>
          <a:spcPct val="0"/>
        </a:spcAft>
        <a:buClr>
          <a:srgbClr val="800000"/>
        </a:buClr>
        <a:buChar char="•"/>
        <a:defRPr sz="2000">
          <a:solidFill>
            <a:srgbClr val="00234C"/>
          </a:solidFill>
          <a:latin typeface="+mn-lt"/>
        </a:defRPr>
      </a:lvl4pPr>
      <a:lvl5pPr marL="2057400" indent="-228600" algn="l" rtl="0" eaLnBrk="1" fontAlgn="base" hangingPunct="1">
        <a:spcBef>
          <a:spcPct val="20000"/>
        </a:spcBef>
        <a:spcAft>
          <a:spcPct val="0"/>
        </a:spcAft>
        <a:buClr>
          <a:srgbClr val="800000"/>
        </a:buClr>
        <a:buChar char="•"/>
        <a:defRPr sz="2000">
          <a:solidFill>
            <a:srgbClr val="00234C"/>
          </a:solidFill>
          <a:latin typeface="+mn-lt"/>
        </a:defRPr>
      </a:lvl5pPr>
      <a:lvl6pPr marL="2514600" indent="-228600" algn="l" rtl="0" eaLnBrk="1" fontAlgn="base" hangingPunct="1">
        <a:spcBef>
          <a:spcPct val="20000"/>
        </a:spcBef>
        <a:spcAft>
          <a:spcPct val="0"/>
        </a:spcAft>
        <a:buClr>
          <a:srgbClr val="800000"/>
        </a:buClr>
        <a:buChar char="•"/>
        <a:defRPr sz="2000">
          <a:solidFill>
            <a:srgbClr val="00234C"/>
          </a:solidFill>
          <a:latin typeface="+mn-lt"/>
        </a:defRPr>
      </a:lvl6pPr>
      <a:lvl7pPr marL="2971800" indent="-228600" algn="l" rtl="0" eaLnBrk="1" fontAlgn="base" hangingPunct="1">
        <a:spcBef>
          <a:spcPct val="20000"/>
        </a:spcBef>
        <a:spcAft>
          <a:spcPct val="0"/>
        </a:spcAft>
        <a:buClr>
          <a:srgbClr val="800000"/>
        </a:buClr>
        <a:buChar char="•"/>
        <a:defRPr sz="2000">
          <a:solidFill>
            <a:srgbClr val="00234C"/>
          </a:solidFill>
          <a:latin typeface="+mn-lt"/>
        </a:defRPr>
      </a:lvl7pPr>
      <a:lvl8pPr marL="3429000" indent="-228600" algn="l" rtl="0" eaLnBrk="1" fontAlgn="base" hangingPunct="1">
        <a:spcBef>
          <a:spcPct val="20000"/>
        </a:spcBef>
        <a:spcAft>
          <a:spcPct val="0"/>
        </a:spcAft>
        <a:buClr>
          <a:srgbClr val="800000"/>
        </a:buClr>
        <a:buChar char="•"/>
        <a:defRPr sz="2000">
          <a:solidFill>
            <a:srgbClr val="00234C"/>
          </a:solidFill>
          <a:latin typeface="+mn-lt"/>
        </a:defRPr>
      </a:lvl8pPr>
      <a:lvl9pPr marL="3886200" indent="-228600" algn="l" rtl="0" eaLnBrk="1" fontAlgn="base" hangingPunct="1">
        <a:spcBef>
          <a:spcPct val="20000"/>
        </a:spcBef>
        <a:spcAft>
          <a:spcPct val="0"/>
        </a:spcAft>
        <a:buClr>
          <a:srgbClr val="800000"/>
        </a:buClr>
        <a:buChar char="•"/>
        <a:defRPr sz="2000">
          <a:solidFill>
            <a:srgbClr val="00234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506BC-C1FD-4BF2-B8D2-FCF39C913C87}" type="datetimeFigureOut">
              <a:rPr lang="en-US" smtClean="0"/>
              <a:t>4/15/2015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B59C2-DFCD-4AFE-A004-6700C3AFA0DA}" type="slidenum">
              <a:rPr lang="en-US" smtClean="0"/>
              <a:t>‹#›</a:t>
            </a:fld>
            <a:endParaRPr lang="en-US"/>
          </a:p>
        </p:txBody>
      </p:sp>
    </p:spTree>
    <p:extLst>
      <p:ext uri="{BB962C8B-B14F-4D97-AF65-F5344CB8AC3E}">
        <p14:creationId xmlns:p14="http://schemas.microsoft.com/office/powerpoint/2010/main" val="307094259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gettingsmart.com/2015/04/the-power-of-parenting-with-social-and-emotional-learning/" TargetMode="External"/><Relationship Id="rId7" Type="http://schemas.openxmlformats.org/officeDocument/2006/relationships/hyperlink" Target="casel.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www.parenttoolkit.com/" TargetMode="External"/><Relationship Id="rId4" Type="http://schemas.openxmlformats.org/officeDocument/2006/relationships/image" Target="../media/image33.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Raising an Emotionally </a:t>
            </a:r>
            <a:br>
              <a:rPr lang="en-US" dirty="0" smtClean="0"/>
            </a:br>
            <a:r>
              <a:rPr lang="en-US" dirty="0" smtClean="0"/>
              <a:t>Intelligent Child</a:t>
            </a:r>
            <a:endParaRPr lang="en-US" dirty="0"/>
          </a:p>
        </p:txBody>
      </p:sp>
      <p:sp>
        <p:nvSpPr>
          <p:cNvPr id="3" name="Subtitle 2"/>
          <p:cNvSpPr>
            <a:spLocks noGrp="1"/>
          </p:cNvSpPr>
          <p:nvPr>
            <p:ph type="subTitle" idx="1"/>
          </p:nvPr>
        </p:nvSpPr>
        <p:spPr>
          <a:xfrm>
            <a:off x="1009650" y="4184649"/>
            <a:ext cx="6858000" cy="985639"/>
          </a:xfrm>
        </p:spPr>
        <p:txBody>
          <a:bodyPr/>
          <a:lstStyle/>
          <a:p>
            <a:endParaRPr lang="en-US" dirty="0"/>
          </a:p>
        </p:txBody>
      </p:sp>
      <p:sp>
        <p:nvSpPr>
          <p:cNvPr id="4" name="TextBox 3"/>
          <p:cNvSpPr txBox="1"/>
          <p:nvPr/>
        </p:nvSpPr>
        <p:spPr>
          <a:xfrm>
            <a:off x="2209800" y="2424879"/>
            <a:ext cx="3200400" cy="923330"/>
          </a:xfrm>
          <a:prstGeom prst="rect">
            <a:avLst/>
          </a:prstGeom>
          <a:noFill/>
        </p:spPr>
        <p:txBody>
          <a:bodyPr wrap="square" rtlCol="0">
            <a:spAutoFit/>
          </a:bodyPr>
          <a:lstStyle/>
          <a:p>
            <a:r>
              <a:rPr lang="en-US" sz="5400" b="1" dirty="0">
                <a:solidFill>
                  <a:srgbClr val="C00000"/>
                </a:solidFill>
                <a:latin typeface="Bradley Hand ITC" panose="03070402050302030203" pitchFamily="66" charset="0"/>
              </a:rPr>
              <a:t>Competent</a:t>
            </a:r>
          </a:p>
        </p:txBody>
      </p:sp>
      <p:cxnSp>
        <p:nvCxnSpPr>
          <p:cNvPr id="6" name="Straight Connector 5"/>
          <p:cNvCxnSpPr/>
          <p:nvPr/>
        </p:nvCxnSpPr>
        <p:spPr>
          <a:xfrm>
            <a:off x="2540000" y="1891479"/>
            <a:ext cx="2520950" cy="533400"/>
          </a:xfrm>
          <a:prstGeom prst="line">
            <a:avLst/>
          </a:prstGeom>
          <a:ln w="762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15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on Emotions</a:t>
            </a:r>
            <a:endParaRPr lang="en-US" dirty="0"/>
          </a:p>
        </p:txBody>
      </p:sp>
      <p:sp>
        <p:nvSpPr>
          <p:cNvPr id="5" name="Text Placeholder 4"/>
          <p:cNvSpPr>
            <a:spLocks noGrp="1"/>
          </p:cNvSpPr>
          <p:nvPr>
            <p:ph type="body" idx="1"/>
          </p:nvPr>
        </p:nvSpPr>
        <p:spPr/>
        <p:txBody>
          <a:bodyPr/>
          <a:lstStyle/>
          <a:p>
            <a:endParaRPr lang="en-US"/>
          </a:p>
        </p:txBody>
      </p:sp>
      <p:pic>
        <p:nvPicPr>
          <p:cNvPr id="4" name="Picture 3"/>
          <p:cNvPicPr>
            <a:picLocks noChangeAspect="1"/>
          </p:cNvPicPr>
          <p:nvPr/>
        </p:nvPicPr>
        <p:blipFill>
          <a:blip r:embed="rId3"/>
          <a:stretch>
            <a:fillRect/>
          </a:stretch>
        </p:blipFill>
        <p:spPr>
          <a:xfrm>
            <a:off x="5764214" y="1676400"/>
            <a:ext cx="2730500" cy="2730500"/>
          </a:xfrm>
          <a:prstGeom prst="rect">
            <a:avLst/>
          </a:prstGeom>
        </p:spPr>
      </p:pic>
    </p:spTree>
    <p:extLst>
      <p:ext uri="{BB962C8B-B14F-4D97-AF65-F5344CB8AC3E}">
        <p14:creationId xmlns:p14="http://schemas.microsoft.com/office/powerpoint/2010/main" val="1585620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6"/>
            <a:ext cx="9144000" cy="1417638"/>
          </a:xfrm>
        </p:spPr>
        <p:txBody>
          <a:bodyPr/>
          <a:lstStyle/>
          <a:p>
            <a:r>
              <a:rPr lang="en-US" dirty="0" smtClean="0"/>
              <a:t>What is Emotional Competence?</a:t>
            </a:r>
            <a:endParaRPr lang="en-US" dirty="0"/>
          </a:p>
        </p:txBody>
      </p:sp>
      <p:graphicFrame>
        <p:nvGraphicFramePr>
          <p:cNvPr id="4" name="Diagram 3"/>
          <p:cNvGraphicFramePr/>
          <p:nvPr>
            <p:extLst>
              <p:ext uri="{D42A27DB-BD31-4B8C-83A1-F6EECF244321}">
                <p14:modId xmlns:p14="http://schemas.microsoft.com/office/powerpoint/2010/main" val="1851108499"/>
              </p:ext>
            </p:extLst>
          </p:nvPr>
        </p:nvGraphicFramePr>
        <p:xfrm>
          <a:off x="5911215" y="3886200"/>
          <a:ext cx="3194685"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95300" y="1905000"/>
            <a:ext cx="8267700" cy="1569660"/>
          </a:xfrm>
          <a:prstGeom prst="rect">
            <a:avLst/>
          </a:prstGeom>
        </p:spPr>
        <p:txBody>
          <a:bodyPr wrap="square">
            <a:spAutoFit/>
          </a:bodyPr>
          <a:lstStyle/>
          <a:p>
            <a:r>
              <a:rPr lang="en-US" sz="2400" dirty="0" smtClean="0">
                <a:solidFill>
                  <a:srgbClr val="00234C"/>
                </a:solidFill>
                <a:latin typeface="+mn-lt"/>
              </a:rPr>
              <a:t>Dr</a:t>
            </a:r>
            <a:r>
              <a:rPr lang="en-US" sz="2400" dirty="0">
                <a:solidFill>
                  <a:srgbClr val="00234C"/>
                </a:solidFill>
                <a:latin typeface="+mn-lt"/>
              </a:rPr>
              <a:t>. Carolyn</a:t>
            </a:r>
            <a:r>
              <a:rPr lang="en-US" sz="2400" dirty="0">
                <a:solidFill>
                  <a:srgbClr val="000000"/>
                </a:solidFill>
                <a:latin typeface="Times New Roman" panose="02020603050405020304" pitchFamily="18" charset="0"/>
              </a:rPr>
              <a:t> </a:t>
            </a:r>
            <a:r>
              <a:rPr lang="en-US" sz="2400" dirty="0" err="1" smtClean="0">
                <a:solidFill>
                  <a:srgbClr val="00234C"/>
                </a:solidFill>
                <a:latin typeface="+mn-lt"/>
              </a:rPr>
              <a:t>Saarni</a:t>
            </a:r>
            <a:r>
              <a:rPr lang="en-US" sz="2400" dirty="0" smtClean="0">
                <a:solidFill>
                  <a:srgbClr val="00234C"/>
                </a:solidFill>
                <a:latin typeface="+mn-lt"/>
              </a:rPr>
              <a:t> (1999) </a:t>
            </a:r>
            <a:r>
              <a:rPr lang="en-US" sz="2400" dirty="0">
                <a:solidFill>
                  <a:srgbClr val="00234C"/>
                </a:solidFill>
                <a:latin typeface="+mn-lt"/>
              </a:rPr>
              <a:t>defined emotional competence as the functional capacity wherein a human can reach their goals after an emotion-eliciting encounter. </a:t>
            </a:r>
          </a:p>
          <a:p>
            <a:endParaRPr lang="en-US" sz="2400" dirty="0">
              <a:solidFill>
                <a:srgbClr val="00234C"/>
              </a:solidFill>
              <a:latin typeface="+mn-lt"/>
            </a:endParaRPr>
          </a:p>
        </p:txBody>
      </p:sp>
      <p:sp>
        <p:nvSpPr>
          <p:cNvPr id="6" name="Rectangle 5"/>
          <p:cNvSpPr/>
          <p:nvPr/>
        </p:nvSpPr>
        <p:spPr>
          <a:xfrm>
            <a:off x="495300" y="3452889"/>
            <a:ext cx="5829300" cy="2677656"/>
          </a:xfrm>
          <a:prstGeom prst="rect">
            <a:avLst/>
          </a:prstGeom>
        </p:spPr>
        <p:txBody>
          <a:bodyPr wrap="square">
            <a:spAutoFit/>
          </a:bodyPr>
          <a:lstStyle/>
          <a:p>
            <a:r>
              <a:rPr lang="en-US" sz="2400" dirty="0">
                <a:solidFill>
                  <a:srgbClr val="00234C"/>
                </a:solidFill>
                <a:latin typeface="+mn-lt"/>
              </a:rPr>
              <a:t>Young children </a:t>
            </a:r>
            <a:r>
              <a:rPr lang="en-US" sz="1600" i="1" dirty="0">
                <a:solidFill>
                  <a:srgbClr val="00234C"/>
                </a:solidFill>
                <a:latin typeface="+mn-lt"/>
              </a:rPr>
              <a:t>(and adults!) </a:t>
            </a:r>
            <a:r>
              <a:rPr lang="en-US" sz="2400" dirty="0">
                <a:solidFill>
                  <a:srgbClr val="00234C"/>
                </a:solidFill>
                <a:latin typeface="+mn-lt"/>
              </a:rPr>
              <a:t>are learning to:</a:t>
            </a:r>
          </a:p>
          <a:p>
            <a:pPr marL="285750" indent="-285750">
              <a:buFont typeface="Wingdings" panose="05000000000000000000" pitchFamily="2" charset="2"/>
              <a:buChar char="v"/>
            </a:pPr>
            <a:r>
              <a:rPr lang="en-US" sz="2400" dirty="0">
                <a:solidFill>
                  <a:srgbClr val="00234C"/>
                </a:solidFill>
                <a:latin typeface="+mn-lt"/>
              </a:rPr>
              <a:t>Express healthy emotions </a:t>
            </a:r>
          </a:p>
          <a:p>
            <a:pPr marL="285750" indent="-285750">
              <a:buFont typeface="Wingdings" panose="05000000000000000000" pitchFamily="2" charset="2"/>
              <a:buChar char="v"/>
            </a:pPr>
            <a:r>
              <a:rPr lang="en-US" sz="2400" dirty="0" smtClean="0">
                <a:solidFill>
                  <a:srgbClr val="00234C"/>
                </a:solidFill>
                <a:latin typeface="+mn-lt"/>
              </a:rPr>
              <a:t>Understand </a:t>
            </a:r>
            <a:r>
              <a:rPr lang="en-US" sz="2400" dirty="0">
                <a:solidFill>
                  <a:srgbClr val="00234C"/>
                </a:solidFill>
                <a:latin typeface="+mn-lt"/>
              </a:rPr>
              <a:t>their own and others’ </a:t>
            </a:r>
            <a:r>
              <a:rPr lang="en-US" sz="2400" dirty="0" smtClean="0">
                <a:solidFill>
                  <a:srgbClr val="00234C"/>
                </a:solidFill>
                <a:latin typeface="+mn-lt"/>
              </a:rPr>
              <a:t>emotions</a:t>
            </a:r>
          </a:p>
          <a:p>
            <a:pPr marL="285750" indent="-285750">
              <a:buFont typeface="Wingdings" panose="05000000000000000000" pitchFamily="2" charset="2"/>
              <a:buChar char="v"/>
            </a:pPr>
            <a:r>
              <a:rPr lang="en-US" sz="2400" dirty="0" smtClean="0">
                <a:solidFill>
                  <a:srgbClr val="00234C"/>
                </a:solidFill>
                <a:latin typeface="+mn-lt"/>
              </a:rPr>
              <a:t>Regulate their emotions </a:t>
            </a:r>
            <a:r>
              <a:rPr lang="en-US" sz="2400" dirty="0">
                <a:solidFill>
                  <a:srgbClr val="00234C"/>
                </a:solidFill>
                <a:latin typeface="+mn-lt"/>
              </a:rPr>
              <a:t>to meet </a:t>
            </a:r>
            <a:r>
              <a:rPr lang="en-US" sz="2400" dirty="0" smtClean="0">
                <a:solidFill>
                  <a:srgbClr val="00234C"/>
                </a:solidFill>
                <a:latin typeface="+mn-lt"/>
              </a:rPr>
              <a:t>their short and long term </a:t>
            </a:r>
            <a:r>
              <a:rPr lang="en-US" sz="2400" dirty="0">
                <a:solidFill>
                  <a:srgbClr val="00234C"/>
                </a:solidFill>
                <a:latin typeface="+mn-lt"/>
              </a:rPr>
              <a:t>goals</a:t>
            </a:r>
          </a:p>
          <a:p>
            <a:pPr marL="285750" indent="-285750">
              <a:buFont typeface="Wingdings" panose="05000000000000000000" pitchFamily="2" charset="2"/>
              <a:buChar char="v"/>
            </a:pPr>
            <a:endParaRPr lang="en-US" sz="2400" dirty="0">
              <a:solidFill>
                <a:srgbClr val="00234C"/>
              </a:solidFill>
              <a:latin typeface="+mn-lt"/>
            </a:endParaRPr>
          </a:p>
        </p:txBody>
      </p:sp>
    </p:spTree>
    <p:extLst>
      <p:ext uri="{BB962C8B-B14F-4D97-AF65-F5344CB8AC3E}">
        <p14:creationId xmlns:p14="http://schemas.microsoft.com/office/powerpoint/2010/main" val="911381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Expression</a:t>
            </a:r>
            <a:endParaRPr lang="en-US" dirty="0"/>
          </a:p>
        </p:txBody>
      </p:sp>
      <p:sp>
        <p:nvSpPr>
          <p:cNvPr id="3" name="Content Placeholder 2"/>
          <p:cNvSpPr>
            <a:spLocks noGrp="1"/>
          </p:cNvSpPr>
          <p:nvPr>
            <p:ph idx="1"/>
          </p:nvPr>
        </p:nvSpPr>
        <p:spPr>
          <a:xfrm>
            <a:off x="457201" y="1600201"/>
            <a:ext cx="4724400" cy="4038600"/>
          </a:xfrm>
        </p:spPr>
        <p:txBody>
          <a:bodyPr/>
          <a:lstStyle/>
          <a:p>
            <a:pPr marL="178137" indent="-178137">
              <a:buFont typeface="Arial" pitchFamily="34" charset="0"/>
              <a:buChar char="•"/>
            </a:pPr>
            <a:r>
              <a:rPr lang="en-US" sz="2000" dirty="0" smtClean="0"/>
              <a:t>Early expression of </a:t>
            </a:r>
            <a:r>
              <a:rPr lang="en-US" sz="2000" dirty="0" smtClean="0">
                <a:solidFill>
                  <a:srgbClr val="C00000"/>
                </a:solidFill>
              </a:rPr>
              <a:t>basic emotions</a:t>
            </a:r>
          </a:p>
          <a:p>
            <a:pPr marL="178137" indent="-178137">
              <a:buFont typeface="Arial" pitchFamily="34" charset="0"/>
              <a:buChar char="•"/>
            </a:pPr>
            <a:endParaRPr lang="en-US" sz="2000" dirty="0" smtClean="0">
              <a:solidFill>
                <a:srgbClr val="C00000"/>
              </a:solidFill>
            </a:endParaRPr>
          </a:p>
          <a:p>
            <a:pPr marL="178137" indent="-178137">
              <a:buFont typeface="Arial" pitchFamily="34" charset="0"/>
              <a:buChar char="•"/>
            </a:pPr>
            <a:r>
              <a:rPr lang="en-US" sz="2000" dirty="0" smtClean="0"/>
              <a:t>Preschoolers </a:t>
            </a:r>
            <a:r>
              <a:rPr lang="en-US" sz="2000" dirty="0"/>
              <a:t>begin to show </a:t>
            </a:r>
            <a:r>
              <a:rPr lang="en-US" sz="2000" dirty="0">
                <a:solidFill>
                  <a:srgbClr val="C00000"/>
                </a:solidFill>
              </a:rPr>
              <a:t>“social” emotions </a:t>
            </a:r>
            <a:endParaRPr lang="en-US" sz="2000" dirty="0" smtClean="0">
              <a:solidFill>
                <a:srgbClr val="C00000"/>
              </a:solidFill>
            </a:endParaRPr>
          </a:p>
          <a:p>
            <a:pPr marL="178137" indent="-178137">
              <a:buFont typeface="Arial" pitchFamily="34" charset="0"/>
              <a:buChar char="•"/>
            </a:pPr>
            <a:endParaRPr lang="en-US" sz="2000" dirty="0" smtClean="0">
              <a:solidFill>
                <a:srgbClr val="C00000"/>
              </a:solidFill>
            </a:endParaRPr>
          </a:p>
          <a:p>
            <a:pPr marL="178137" indent="-178137">
              <a:buFont typeface="Arial" pitchFamily="34" charset="0"/>
              <a:buChar char="•"/>
            </a:pPr>
            <a:r>
              <a:rPr lang="en-US" sz="2000" dirty="0" smtClean="0"/>
              <a:t>Expression of emotions tends </a:t>
            </a:r>
            <a:r>
              <a:rPr lang="en-US" sz="2000" dirty="0"/>
              <a:t>to become stable across </a:t>
            </a:r>
            <a:r>
              <a:rPr lang="en-US" sz="2000" dirty="0" smtClean="0"/>
              <a:t>time. (Temperament)</a:t>
            </a:r>
          </a:p>
          <a:p>
            <a:pPr marL="178137" indent="-178137">
              <a:buFont typeface="Arial" pitchFamily="34" charset="0"/>
              <a:buChar char="•"/>
            </a:pPr>
            <a:endParaRPr lang="en-US" sz="2000" dirty="0" smtClean="0"/>
          </a:p>
          <a:p>
            <a:pPr marL="178137" indent="-178137">
              <a:buFont typeface="Arial" pitchFamily="34" charset="0"/>
              <a:buChar char="•"/>
            </a:pPr>
            <a:r>
              <a:rPr lang="en-US" sz="2000" dirty="0" smtClean="0"/>
              <a:t>Children </a:t>
            </a:r>
            <a:r>
              <a:rPr lang="en-US" sz="2000" dirty="0"/>
              <a:t>notice these trends in their peers as </a:t>
            </a:r>
            <a:r>
              <a:rPr lang="en-US" sz="2000" dirty="0" smtClean="0"/>
              <a:t>well</a:t>
            </a:r>
            <a:endParaRPr lang="en-US" sz="3600" dirty="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5"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1" y="1600200"/>
            <a:ext cx="3352800" cy="372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715000" y="5322146"/>
            <a:ext cx="2971800" cy="584775"/>
          </a:xfrm>
          <a:prstGeom prst="rect">
            <a:avLst/>
          </a:prstGeom>
        </p:spPr>
        <p:txBody>
          <a:bodyPr wrap="square">
            <a:spAutoFit/>
          </a:bodyPr>
          <a:lstStyle/>
          <a:p>
            <a:pPr algn="ctr"/>
            <a:r>
              <a:rPr lang="en-US" sz="1600" dirty="0" smtClean="0">
                <a:solidFill>
                  <a:srgbClr val="C00000"/>
                </a:solidFill>
                <a:latin typeface="+mn-lt"/>
              </a:rPr>
              <a:t>Blended </a:t>
            </a:r>
            <a:r>
              <a:rPr lang="en-US" sz="1600" dirty="0">
                <a:solidFill>
                  <a:srgbClr val="C00000"/>
                </a:solidFill>
                <a:latin typeface="+mn-lt"/>
              </a:rPr>
              <a:t>emotions </a:t>
            </a:r>
            <a:endParaRPr lang="en-US" sz="1600" dirty="0" smtClean="0">
              <a:solidFill>
                <a:srgbClr val="C00000"/>
              </a:solidFill>
              <a:latin typeface="+mn-lt"/>
            </a:endParaRPr>
          </a:p>
          <a:p>
            <a:pPr algn="ctr"/>
            <a:r>
              <a:rPr lang="en-US" sz="1600" dirty="0" smtClean="0">
                <a:solidFill>
                  <a:srgbClr val="C00000"/>
                </a:solidFill>
                <a:latin typeface="+mn-lt"/>
              </a:rPr>
              <a:t>(</a:t>
            </a:r>
            <a:r>
              <a:rPr lang="en-US" sz="1600" dirty="0">
                <a:solidFill>
                  <a:srgbClr val="C00000"/>
                </a:solidFill>
                <a:latin typeface="+mn-lt"/>
              </a:rPr>
              <a:t>sadness + guilt + anger)</a:t>
            </a:r>
          </a:p>
        </p:txBody>
      </p:sp>
    </p:spTree>
    <p:extLst>
      <p:ext uri="{BB962C8B-B14F-4D97-AF65-F5344CB8AC3E}">
        <p14:creationId xmlns:p14="http://schemas.microsoft.com/office/powerpoint/2010/main" val="172393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Knowledge</a:t>
            </a:r>
            <a:endParaRPr lang="en-US" dirty="0"/>
          </a:p>
        </p:txBody>
      </p:sp>
      <p:sp>
        <p:nvSpPr>
          <p:cNvPr id="3" name="Content Placeholder 2"/>
          <p:cNvSpPr>
            <a:spLocks noGrp="1"/>
          </p:cNvSpPr>
          <p:nvPr>
            <p:ph idx="1"/>
          </p:nvPr>
        </p:nvSpPr>
        <p:spPr>
          <a:xfrm>
            <a:off x="76200" y="1588824"/>
            <a:ext cx="8915400" cy="3200400"/>
          </a:xfrm>
        </p:spPr>
        <p:txBody>
          <a:bodyPr/>
          <a:lstStyle/>
          <a:p>
            <a:pPr lvl="0"/>
            <a:r>
              <a:rPr lang="en-US" sz="2000" dirty="0" smtClean="0"/>
              <a:t>Emotion </a:t>
            </a:r>
            <a:r>
              <a:rPr lang="en-US" sz="2000" dirty="0"/>
              <a:t>knowledge is quickly evolving in early childhood. Most </a:t>
            </a:r>
            <a:r>
              <a:rPr lang="en-US" sz="2000" dirty="0" smtClean="0"/>
              <a:t>preschool aged children can talk about</a:t>
            </a:r>
            <a:endParaRPr lang="en-US" sz="2000" dirty="0"/>
          </a:p>
          <a:p>
            <a:pPr lvl="1"/>
            <a:r>
              <a:rPr lang="en-US" sz="2000" dirty="0" smtClean="0"/>
              <a:t>What </a:t>
            </a:r>
            <a:r>
              <a:rPr lang="en-US" sz="2000" dirty="0"/>
              <a:t>makes them feel happy</a:t>
            </a:r>
          </a:p>
          <a:p>
            <a:pPr lvl="1"/>
            <a:r>
              <a:rPr lang="en-US" sz="2000" dirty="0"/>
              <a:t>What makes their parents angry </a:t>
            </a:r>
          </a:p>
          <a:p>
            <a:pPr lvl="1"/>
            <a:r>
              <a:rPr lang="en-US" sz="2000" dirty="0"/>
              <a:t>How their parents express emotion (“my mom slams the door”)</a:t>
            </a:r>
          </a:p>
          <a:p>
            <a:pPr lvl="1"/>
            <a:r>
              <a:rPr lang="en-US" sz="2000" dirty="0"/>
              <a:t>And </a:t>
            </a:r>
            <a:r>
              <a:rPr lang="en-US" sz="2000" dirty="0" smtClean="0"/>
              <a:t>what </a:t>
            </a:r>
            <a:r>
              <a:rPr lang="en-US" sz="2000" dirty="0"/>
              <a:t>parents would do when a child was afraid  (“get a night light</a:t>
            </a:r>
            <a:r>
              <a:rPr lang="en-US" sz="2000" dirty="0" smtClean="0"/>
              <a:t>”).</a:t>
            </a:r>
          </a:p>
          <a:p>
            <a:r>
              <a:rPr lang="en-US" sz="2000" dirty="0"/>
              <a:t>May still struggle to:</a:t>
            </a:r>
          </a:p>
          <a:p>
            <a:pPr lvl="1">
              <a:buFont typeface="Arial" panose="020B0604020202020204" pitchFamily="34" charset="0"/>
              <a:buChar char="•"/>
            </a:pPr>
            <a:r>
              <a:rPr lang="en-US" sz="2000" dirty="0"/>
              <a:t>interpret complex indicators of emotions (e.g., guilt) </a:t>
            </a:r>
          </a:p>
          <a:p>
            <a:pPr lvl="1">
              <a:buFont typeface="Arial" panose="020B0604020202020204" pitchFamily="34" charset="0"/>
              <a:buChar char="•"/>
            </a:pPr>
            <a:r>
              <a:rPr lang="en-US" sz="2000" dirty="0" smtClean="0"/>
              <a:t>understand </a:t>
            </a:r>
            <a:r>
              <a:rPr lang="en-US" sz="2000" dirty="0"/>
              <a:t>equivocal </a:t>
            </a:r>
            <a:r>
              <a:rPr lang="en-US" sz="2000" dirty="0" smtClean="0"/>
              <a:t>emotions</a:t>
            </a:r>
            <a:endParaRPr lang="en-US" sz="2000" dirty="0"/>
          </a:p>
          <a:p>
            <a:pPr lvl="1"/>
            <a:r>
              <a:rPr lang="en-US" sz="2000" dirty="0" smtClean="0"/>
              <a:t>know </a:t>
            </a:r>
            <a:r>
              <a:rPr lang="en-US" sz="2000" dirty="0"/>
              <a:t>what emotions </a:t>
            </a:r>
            <a:r>
              <a:rPr lang="en-US" sz="2000" dirty="0" smtClean="0"/>
              <a:t>should be expressed when</a:t>
            </a:r>
            <a:endParaRPr lang="en-US" sz="2000" dirty="0"/>
          </a:p>
          <a:p>
            <a:pPr lvl="1"/>
            <a:endParaRPr lang="en-US" sz="2000" dirty="0" smtClean="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5" name="Picture 10"/>
          <p:cNvPicPr>
            <a:picLocks noChangeAspect="1" noChangeArrowheads="1"/>
          </p:cNvPicPr>
          <p:nvPr/>
        </p:nvPicPr>
        <p:blipFill>
          <a:blip r:embed="rId3" cstate="print">
            <a:lum bright="18000" contrast="18000"/>
            <a:extLst>
              <a:ext uri="{28A0092B-C50C-407E-A947-70E740481C1C}">
                <a14:useLocalDpi xmlns:a14="http://schemas.microsoft.com/office/drawing/2010/main" val="0"/>
              </a:ext>
            </a:extLst>
          </a:blip>
          <a:srcRect l="4167" r="6250"/>
          <a:stretch>
            <a:fillRect/>
          </a:stretch>
        </p:blipFill>
        <p:spPr bwMode="auto">
          <a:xfrm>
            <a:off x="6991623" y="5025724"/>
            <a:ext cx="2141491" cy="1832276"/>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179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Regulation</a:t>
            </a:r>
            <a:endParaRPr lang="en-US" dirty="0"/>
          </a:p>
        </p:txBody>
      </p:sp>
      <p:sp>
        <p:nvSpPr>
          <p:cNvPr id="3" name="Content Placeholder 2"/>
          <p:cNvSpPr>
            <a:spLocks noGrp="1"/>
          </p:cNvSpPr>
          <p:nvPr>
            <p:ph idx="1"/>
          </p:nvPr>
        </p:nvSpPr>
        <p:spPr/>
        <p:txBody>
          <a:bodyPr/>
          <a:lstStyle/>
          <a:p>
            <a:r>
              <a:rPr lang="en-US" sz="2400" b="1" dirty="0"/>
              <a:t>Emotional arousal is unavoidable </a:t>
            </a:r>
          </a:p>
          <a:p>
            <a:r>
              <a:rPr lang="en-US" sz="2400" dirty="0" smtClean="0"/>
              <a:t>Individuals </a:t>
            </a:r>
            <a:r>
              <a:rPr lang="en-US" sz="2400" dirty="0"/>
              <a:t>regulate their emotional arousal to balance internal experience with the outward social world.</a:t>
            </a:r>
          </a:p>
          <a:p>
            <a:pPr lvl="1"/>
            <a:r>
              <a:rPr lang="en-US" sz="2000" b="1" dirty="0"/>
              <a:t>Down Regulation </a:t>
            </a:r>
            <a:r>
              <a:rPr lang="en-US" sz="2000" dirty="0"/>
              <a:t>– when emotion exceeds resources (overwhelmed) suppress experience and expression of emotion</a:t>
            </a:r>
          </a:p>
          <a:p>
            <a:pPr lvl="1"/>
            <a:r>
              <a:rPr lang="en-US" sz="2000" b="1" dirty="0"/>
              <a:t>Up Regulation </a:t>
            </a:r>
            <a:r>
              <a:rPr lang="en-US" sz="2000" dirty="0"/>
              <a:t>– Sometimes the intensity of our emotion is not sufficient for the situation – increase positive/negative feeling. </a:t>
            </a:r>
          </a:p>
          <a:p>
            <a:r>
              <a:rPr lang="en-US" sz="2400" dirty="0"/>
              <a:t>In children, this thermostat is still under development (and in some adults too!)</a:t>
            </a:r>
          </a:p>
          <a:p>
            <a:endParaRPr lang="en-US" sz="2400" dirty="0"/>
          </a:p>
          <a:p>
            <a:endParaRPr lang="en-US" dirty="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5" name="Picture 8"/>
          <p:cNvPicPr>
            <a:picLocks noChangeAspect="1" noChangeArrowheads="1"/>
          </p:cNvPicPr>
          <p:nvPr/>
        </p:nvPicPr>
        <p:blipFill>
          <a:blip r:embed="rId3" cstate="print">
            <a:lum bright="18000" contrast="24000"/>
            <a:extLst>
              <a:ext uri="{28A0092B-C50C-407E-A947-70E740481C1C}">
                <a14:useLocalDpi xmlns:a14="http://schemas.microsoft.com/office/drawing/2010/main" val="0"/>
              </a:ext>
            </a:extLst>
          </a:blip>
          <a:srcRect l="11894" t="1677" r="10936"/>
          <a:stretch>
            <a:fillRect/>
          </a:stretch>
        </p:blipFill>
        <p:spPr bwMode="auto">
          <a:xfrm>
            <a:off x="6934200" y="4988068"/>
            <a:ext cx="2098456" cy="186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724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r>
              <a:rPr lang="en-US" dirty="0" smtClean="0"/>
              <a:t>2</a:t>
            </a:r>
            <a:endParaRPr lang="en-US" dirty="0"/>
          </a:p>
        </p:txBody>
      </p:sp>
      <p:sp>
        <p:nvSpPr>
          <p:cNvPr id="3" name="Content Placeholder 2"/>
          <p:cNvSpPr>
            <a:spLocks noGrp="1"/>
          </p:cNvSpPr>
          <p:nvPr>
            <p:ph idx="1"/>
          </p:nvPr>
        </p:nvSpPr>
        <p:spPr/>
        <p:txBody>
          <a:bodyPr/>
          <a:lstStyle/>
          <a:p>
            <a:r>
              <a:rPr lang="en-US" sz="2800" dirty="0"/>
              <a:t>In this activity, we will explore concrete examples of how your child is developing his or her emotional competencies. </a:t>
            </a:r>
            <a:endParaRPr lang="en-US" sz="2800" dirty="0" smtClean="0"/>
          </a:p>
          <a:p>
            <a:endParaRPr lang="en-US" sz="2800" dirty="0"/>
          </a:p>
          <a:p>
            <a:r>
              <a:rPr lang="en-US" sz="2800" dirty="0" smtClean="0"/>
              <a:t>To </a:t>
            </a:r>
            <a:r>
              <a:rPr lang="en-US" sz="2800" dirty="0"/>
              <a:t>start, introduce yourself to a </a:t>
            </a:r>
            <a:r>
              <a:rPr lang="en-US" sz="2800" dirty="0">
                <a:solidFill>
                  <a:srgbClr val="C00000"/>
                </a:solidFill>
              </a:rPr>
              <a:t>new partner </a:t>
            </a:r>
            <a:r>
              <a:rPr lang="en-US" sz="2800" dirty="0"/>
              <a:t>sitting near you. Take turns sharing and listening as you go through </a:t>
            </a:r>
            <a:r>
              <a:rPr lang="en-US" sz="2800" dirty="0" smtClean="0"/>
              <a:t>the questions</a:t>
            </a:r>
            <a:endParaRPr lang="en-US" sz="2800" dirty="0"/>
          </a:p>
          <a:p>
            <a:endParaRPr lang="en-US" dirty="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spTree>
    <p:extLst>
      <p:ext uri="{BB962C8B-B14F-4D97-AF65-F5344CB8AC3E}">
        <p14:creationId xmlns:p14="http://schemas.microsoft.com/office/powerpoint/2010/main" val="2331125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your child’s Emotional Competence</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A World-Class Education, A World-Class City</a:t>
            </a:r>
            <a:endParaRPr lang="en-US"/>
          </a:p>
        </p:txBody>
      </p:sp>
      <p:pic>
        <p:nvPicPr>
          <p:cNvPr id="6" name="Picture 6" descr="http://www.gottman.com/wp-content/uploads/emotion-coac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1735137"/>
            <a:ext cx="183832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13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An Emotion Socializer</a:t>
            </a:r>
            <a:endParaRPr lang="en-US" dirty="0"/>
          </a:p>
        </p:txBody>
      </p:sp>
      <p:sp>
        <p:nvSpPr>
          <p:cNvPr id="3" name="Content Placeholder 2"/>
          <p:cNvSpPr>
            <a:spLocks noGrp="1"/>
          </p:cNvSpPr>
          <p:nvPr>
            <p:ph idx="1"/>
          </p:nvPr>
        </p:nvSpPr>
        <p:spPr>
          <a:xfrm>
            <a:off x="457200" y="1600200"/>
            <a:ext cx="8458200" cy="4190999"/>
          </a:xfrm>
        </p:spPr>
        <p:txBody>
          <a:bodyPr/>
          <a:lstStyle/>
          <a:p>
            <a:pPr marL="0" indent="0">
              <a:buNone/>
            </a:pPr>
            <a:r>
              <a:rPr lang="en-US" sz="2400" dirty="0" smtClean="0"/>
              <a:t>Your emotional competence and beliefs about emotions contribute significantly to your child’s social and emotional competence. </a:t>
            </a:r>
          </a:p>
          <a:p>
            <a:endParaRPr lang="en-US" sz="2400" dirty="0" smtClean="0"/>
          </a:p>
          <a:p>
            <a:pPr marL="0" indent="0">
              <a:buNone/>
            </a:pPr>
            <a:r>
              <a:rPr lang="en-US" sz="2400" dirty="0" smtClean="0"/>
              <a:t>Research shows that parents and teachers serve as important socializers primarily by </a:t>
            </a:r>
          </a:p>
          <a:p>
            <a:r>
              <a:rPr lang="en-US" sz="2400" dirty="0" smtClean="0"/>
              <a:t>Modeling</a:t>
            </a:r>
          </a:p>
          <a:p>
            <a:r>
              <a:rPr lang="en-US" sz="2400" dirty="0" smtClean="0"/>
              <a:t>Teaching</a:t>
            </a:r>
          </a:p>
          <a:p>
            <a:r>
              <a:rPr lang="en-US" sz="2400" dirty="0" smtClean="0"/>
              <a:t>Reacting</a:t>
            </a:r>
          </a:p>
          <a:p>
            <a:pPr marL="0" indent="0">
              <a:buNone/>
            </a:pPr>
            <a:endParaRPr lang="en-US" sz="2000" dirty="0" smtClean="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1028" name="Picture 4" descr="http://unschoolers.org/wp-content/uploads/2012/10/socializ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765" y="4060372"/>
            <a:ext cx="325023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169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a:t>
            </a:r>
            <a:endParaRPr lang="en-US" dirty="0"/>
          </a:p>
        </p:txBody>
      </p:sp>
      <p:sp>
        <p:nvSpPr>
          <p:cNvPr id="3" name="Content Placeholder 2"/>
          <p:cNvSpPr>
            <a:spLocks noGrp="1"/>
          </p:cNvSpPr>
          <p:nvPr>
            <p:ph idx="1"/>
          </p:nvPr>
        </p:nvSpPr>
        <p:spPr>
          <a:xfrm>
            <a:off x="457200" y="1600200"/>
            <a:ext cx="6553200" cy="4525963"/>
          </a:xfrm>
        </p:spPr>
        <p:txBody>
          <a:bodyPr/>
          <a:lstStyle/>
          <a:p>
            <a:pPr marL="171450" indent="-171450">
              <a:buFont typeface="Arial" pitchFamily="34" charset="0"/>
              <a:buChar char="•"/>
            </a:pPr>
            <a:r>
              <a:rPr lang="en-US" sz="2400" dirty="0" smtClean="0"/>
              <a:t>What do children learn by watching? </a:t>
            </a:r>
          </a:p>
          <a:p>
            <a:pPr marL="171450" indent="-171450">
              <a:buFont typeface="Arial" pitchFamily="34" charset="0"/>
              <a:buChar char="•"/>
            </a:pPr>
            <a:endParaRPr lang="en-US" sz="2400" dirty="0" smtClean="0"/>
          </a:p>
          <a:p>
            <a:pPr marL="171450" indent="-171450">
              <a:buFont typeface="Arial" pitchFamily="34" charset="0"/>
              <a:buChar char="•"/>
            </a:pPr>
            <a:r>
              <a:rPr lang="en-US" sz="2400" dirty="0" smtClean="0"/>
              <a:t>By watching, </a:t>
            </a:r>
            <a:r>
              <a:rPr lang="en-US" sz="2400" dirty="0"/>
              <a:t>children learn the display rules and expectations around expressing emotions </a:t>
            </a:r>
            <a:r>
              <a:rPr lang="en-US" sz="2400" dirty="0" smtClean="0"/>
              <a:t>at home and in the </a:t>
            </a:r>
            <a:r>
              <a:rPr lang="en-US" sz="2400" dirty="0"/>
              <a:t>classroom.  </a:t>
            </a:r>
            <a:endParaRPr lang="en-US" sz="2400" dirty="0" smtClean="0"/>
          </a:p>
          <a:p>
            <a:pPr marL="171450" indent="-171450">
              <a:buFont typeface="Arial" pitchFamily="34" charset="0"/>
              <a:buChar char="•"/>
            </a:pPr>
            <a:endParaRPr lang="en-US" sz="2400" dirty="0"/>
          </a:p>
          <a:p>
            <a:pPr marL="571500" lvl="1" indent="-171450">
              <a:buFont typeface="Arial" pitchFamily="34" charset="0"/>
              <a:buChar char="•"/>
            </a:pPr>
            <a:r>
              <a:rPr lang="en-US" sz="2000" dirty="0" smtClean="0"/>
              <a:t>How do people in your home show that they love each other?</a:t>
            </a:r>
          </a:p>
          <a:p>
            <a:pPr marL="171450" indent="-171450">
              <a:buFont typeface="Arial" pitchFamily="34" charset="0"/>
              <a:buChar char="•"/>
            </a:pPr>
            <a:endParaRPr lang="en-US" sz="2400" dirty="0" smtClean="0"/>
          </a:p>
          <a:p>
            <a:pPr marL="571500" lvl="1" indent="-171450">
              <a:buFont typeface="Arial" pitchFamily="34" charset="0"/>
              <a:buChar char="•"/>
            </a:pPr>
            <a:r>
              <a:rPr lang="en-US" sz="2000" dirty="0" smtClean="0"/>
              <a:t>What does your child learn about regulation from watching parents or siblings? </a:t>
            </a:r>
            <a:endParaRPr lang="en-US" sz="2000" dirty="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6146" name="Picture 2" descr="http://www.macotten.org/wp-content/uploads/2012/05/Like-Father-Like-Son-206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336" y="4114800"/>
            <a:ext cx="188366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thestar.com/content/dam/thestar/news/world/2013/07/18/south_africas_nelson_mandela_the_worlds_last_great_statesman_turns_95_still_clinging_to_life/child_imitating_mande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5300" y="1597819"/>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448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a:t>
            </a:r>
            <a:endParaRPr lang="en-US" dirty="0"/>
          </a:p>
        </p:txBody>
      </p:sp>
      <p:sp>
        <p:nvSpPr>
          <p:cNvPr id="3" name="Content Placeholder 2"/>
          <p:cNvSpPr>
            <a:spLocks noGrp="1"/>
          </p:cNvSpPr>
          <p:nvPr>
            <p:ph idx="1"/>
          </p:nvPr>
        </p:nvSpPr>
        <p:spPr>
          <a:xfrm>
            <a:off x="152400" y="1623219"/>
            <a:ext cx="6781800" cy="4724400"/>
          </a:xfrm>
        </p:spPr>
        <p:txBody>
          <a:bodyPr/>
          <a:lstStyle/>
          <a:p>
            <a:r>
              <a:rPr lang="en-US" sz="2000" dirty="0" smtClean="0"/>
              <a:t>Parents &amp; teachers also directly give children </a:t>
            </a:r>
            <a:r>
              <a:rPr lang="en-US" sz="2000" dirty="0"/>
              <a:t>information about the nature of various emotions—</a:t>
            </a:r>
            <a:r>
              <a:rPr lang="en-US" sz="2000" dirty="0">
                <a:solidFill>
                  <a:srgbClr val="C00000"/>
                </a:solidFill>
              </a:rPr>
              <a:t>how they are expressed, why, and when</a:t>
            </a:r>
            <a:r>
              <a:rPr lang="en-US" sz="2000" dirty="0"/>
              <a:t>. </a:t>
            </a:r>
            <a:endParaRPr lang="en-US" sz="2000" dirty="0" smtClean="0"/>
          </a:p>
          <a:p>
            <a:pPr lvl="1"/>
            <a:r>
              <a:rPr lang="en-US" sz="2000" dirty="0" smtClean="0"/>
              <a:t>Labeling </a:t>
            </a:r>
            <a:r>
              <a:rPr lang="en-US" sz="2000" dirty="0"/>
              <a:t>a child’s expression </a:t>
            </a:r>
            <a:endParaRPr lang="en-US" sz="2000" dirty="0" smtClean="0"/>
          </a:p>
          <a:p>
            <a:pPr lvl="1"/>
            <a:r>
              <a:rPr lang="en-US" sz="2000" dirty="0" smtClean="0"/>
              <a:t>Teaching new emotion vocabulary</a:t>
            </a:r>
          </a:p>
          <a:p>
            <a:pPr lvl="1"/>
            <a:r>
              <a:rPr lang="en-US" sz="2000" dirty="0" smtClean="0"/>
              <a:t>Suggesting strategies and scaffolding</a:t>
            </a:r>
          </a:p>
          <a:p>
            <a:pPr lvl="1"/>
            <a:r>
              <a:rPr lang="en-US" sz="2000" dirty="0" smtClean="0"/>
              <a:t>Reading and discussing emotionally laden picture books</a:t>
            </a:r>
          </a:p>
          <a:p>
            <a:pPr lvl="1"/>
            <a:r>
              <a:rPr lang="en-US" sz="2000" dirty="0" smtClean="0"/>
              <a:t>Talking about what characters on TV may feel and why</a:t>
            </a:r>
          </a:p>
          <a:p>
            <a:r>
              <a:rPr lang="en-US" sz="2000" dirty="0" smtClean="0"/>
              <a:t>The time spent on and content emphasized through these informal lessons implicitly teaches children about the value of emotions.</a:t>
            </a:r>
            <a:endParaRPr lang="en-US" sz="2000" dirty="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7170" name="Picture 2" descr="https://s-media-cache-ak0.pinimg.com/236x/fe/10/10/fe1010e758520d7b044241d83fbdbd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57200"/>
            <a:ext cx="2247900"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63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terminology</a:t>
            </a:r>
            <a:endParaRPr lang="en-US" dirty="0"/>
          </a:p>
        </p:txBody>
      </p:sp>
      <p:sp>
        <p:nvSpPr>
          <p:cNvPr id="3" name="Content Placeholder 2"/>
          <p:cNvSpPr>
            <a:spLocks noGrp="1"/>
          </p:cNvSpPr>
          <p:nvPr>
            <p:ph idx="1"/>
          </p:nvPr>
        </p:nvSpPr>
        <p:spPr>
          <a:xfrm>
            <a:off x="152400" y="1600201"/>
            <a:ext cx="4267200" cy="3886200"/>
          </a:xfrm>
        </p:spPr>
        <p:txBody>
          <a:bodyPr/>
          <a:lstStyle/>
          <a:p>
            <a:r>
              <a:rPr lang="en-US" sz="2000" dirty="0" smtClean="0"/>
              <a:t>Daniel Goleman published </a:t>
            </a:r>
            <a:r>
              <a:rPr lang="en-US" sz="2000" i="1" dirty="0" smtClean="0">
                <a:solidFill>
                  <a:srgbClr val="C00000"/>
                </a:solidFill>
              </a:rPr>
              <a:t>Emotional Intelligence </a:t>
            </a:r>
            <a:r>
              <a:rPr lang="en-US" sz="2000" i="1" dirty="0" smtClean="0"/>
              <a:t>in </a:t>
            </a:r>
            <a:r>
              <a:rPr lang="en-US" sz="2000" dirty="0" smtClean="0"/>
              <a:t>1995</a:t>
            </a:r>
          </a:p>
          <a:p>
            <a:r>
              <a:rPr lang="en-US" sz="2000" dirty="0"/>
              <a:t>Nobel </a:t>
            </a:r>
            <a:r>
              <a:rPr lang="en-US" sz="2000" dirty="0" smtClean="0"/>
              <a:t>laureate </a:t>
            </a:r>
            <a:r>
              <a:rPr lang="en-US" sz="2000" dirty="0" err="1" smtClean="0"/>
              <a:t>J.J</a:t>
            </a:r>
            <a:r>
              <a:rPr lang="en-US" sz="2000" dirty="0" smtClean="0"/>
              <a:t>. Heckman used the terms “</a:t>
            </a:r>
            <a:r>
              <a:rPr lang="en-US" sz="2000" dirty="0" smtClean="0">
                <a:solidFill>
                  <a:srgbClr val="C00000"/>
                </a:solidFill>
              </a:rPr>
              <a:t>Soft skills</a:t>
            </a:r>
            <a:r>
              <a:rPr lang="en-US" sz="2000" dirty="0" smtClean="0"/>
              <a:t>” &amp; “</a:t>
            </a:r>
            <a:r>
              <a:rPr lang="en-US" sz="2000" dirty="0" smtClean="0">
                <a:solidFill>
                  <a:srgbClr val="C00000"/>
                </a:solidFill>
              </a:rPr>
              <a:t>non-cognitive skills</a:t>
            </a:r>
            <a:r>
              <a:rPr lang="en-US" sz="2000" dirty="0" smtClean="0"/>
              <a:t>” in study of the economics of human potential (2000)</a:t>
            </a:r>
          </a:p>
          <a:p>
            <a:r>
              <a:rPr lang="en-US" sz="2000" dirty="0" smtClean="0"/>
              <a:t>Today researchers and educators focus on the </a:t>
            </a:r>
            <a:r>
              <a:rPr lang="en-US" sz="2000" i="1" dirty="0" smtClean="0">
                <a:solidFill>
                  <a:srgbClr val="C00000"/>
                </a:solidFill>
              </a:rPr>
              <a:t>process</a:t>
            </a:r>
            <a:r>
              <a:rPr lang="en-US" sz="2000" dirty="0" smtClean="0">
                <a:solidFill>
                  <a:srgbClr val="C00000"/>
                </a:solidFill>
              </a:rPr>
              <a:t> </a:t>
            </a:r>
            <a:r>
              <a:rPr lang="en-US" sz="2000" dirty="0" smtClean="0"/>
              <a:t>of acquiring social and emotional competencies: </a:t>
            </a:r>
            <a:r>
              <a:rPr lang="en-US" sz="2000" dirty="0" smtClean="0">
                <a:solidFill>
                  <a:srgbClr val="C00000"/>
                </a:solidFill>
              </a:rPr>
              <a:t>Social and Emotional Learning (SEL)</a:t>
            </a:r>
          </a:p>
        </p:txBody>
      </p:sp>
      <p:sp>
        <p:nvSpPr>
          <p:cNvPr id="4" name="Footer Placeholder 3"/>
          <p:cNvSpPr>
            <a:spLocks noGrp="1"/>
          </p:cNvSpPr>
          <p:nvPr>
            <p:ph type="ftr" sz="quarter" idx="10"/>
          </p:nvPr>
        </p:nvSpPr>
        <p:spPr/>
        <p:txBody>
          <a:bodyPr/>
          <a:lstStyle/>
          <a:p>
            <a:pPr>
              <a:defRPr/>
            </a:pPr>
            <a:r>
              <a:rPr lang="en-US" dirty="0" smtClean="0"/>
              <a:t>setl.psch.uic.edu</a:t>
            </a:r>
            <a:endParaRPr lang="en-US" dirty="0"/>
          </a:p>
        </p:txBody>
      </p:sp>
      <p:pic>
        <p:nvPicPr>
          <p:cNvPr id="1026" name="Picture 2" descr="http://www.eitrainingcompany.com/wp-content/uploads/2014/02/success-ei.jpg"/>
          <p:cNvPicPr>
            <a:picLocks noChangeAspect="1" noChangeArrowheads="1"/>
          </p:cNvPicPr>
          <p:nvPr/>
        </p:nvPicPr>
        <p:blipFill rotWithShape="1">
          <a:blip r:embed="rId3">
            <a:extLst>
              <a:ext uri="{28A0092B-C50C-407E-A947-70E740481C1C}">
                <a14:useLocalDpi xmlns:a14="http://schemas.microsoft.com/office/drawing/2010/main" val="0"/>
              </a:ext>
            </a:extLst>
          </a:blip>
          <a:srcRect t="6154" b="7693"/>
          <a:stretch/>
        </p:blipFill>
        <p:spPr bwMode="auto">
          <a:xfrm>
            <a:off x="4419600" y="1664267"/>
            <a:ext cx="4572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blog.udemy.com/wp-content/uploads/2013/06/bigstock-Soft-skills-concept-in-word-ta-41535745-1-300x2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079" y="1920310"/>
            <a:ext cx="28575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atic1.squarespace.com/static/513f79f9e4b05ce7b70e9673/t/522f344be4b06bf96fa45901/1378825415158/social-and-emotional-learning-core-competenc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2340332"/>
            <a:ext cx="3427156" cy="34271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9013" y="5751973"/>
            <a:ext cx="7543800" cy="707886"/>
          </a:xfrm>
          <a:prstGeom prst="rect">
            <a:avLst/>
          </a:prstGeom>
        </p:spPr>
        <p:txBody>
          <a:bodyPr wrap="square">
            <a:spAutoFit/>
          </a:bodyPr>
          <a:lstStyle/>
          <a:p>
            <a:pPr marL="0" indent="0" algn="ctr">
              <a:buNone/>
            </a:pPr>
            <a:r>
              <a:rPr lang="en-US" sz="2000" dirty="0">
                <a:solidFill>
                  <a:srgbClr val="C00000"/>
                </a:solidFill>
                <a:latin typeface="+mn-lt"/>
              </a:rPr>
              <a:t>Research shows that these skills can be </a:t>
            </a:r>
            <a:r>
              <a:rPr lang="en-US" sz="2000" dirty="0">
                <a:solidFill>
                  <a:srgbClr val="002060"/>
                </a:solidFill>
                <a:latin typeface="+mn-lt"/>
              </a:rPr>
              <a:t>learned</a:t>
            </a:r>
            <a:r>
              <a:rPr lang="en-US" sz="2000" dirty="0">
                <a:solidFill>
                  <a:srgbClr val="C00000"/>
                </a:solidFill>
                <a:latin typeface="+mn-lt"/>
              </a:rPr>
              <a:t> and therefore can be </a:t>
            </a:r>
            <a:r>
              <a:rPr lang="en-US" sz="2000" dirty="0" smtClean="0">
                <a:solidFill>
                  <a:srgbClr val="002060"/>
                </a:solidFill>
                <a:latin typeface="+mn-lt"/>
              </a:rPr>
              <a:t>taught.</a:t>
            </a:r>
            <a:endParaRPr lang="en-US" sz="2000" dirty="0">
              <a:solidFill>
                <a:srgbClr val="002060"/>
              </a:solidFill>
              <a:latin typeface="+mn-lt"/>
            </a:endParaRPr>
          </a:p>
        </p:txBody>
      </p:sp>
    </p:spTree>
    <p:extLst>
      <p:ext uri="{BB962C8B-B14F-4D97-AF65-F5344CB8AC3E}">
        <p14:creationId xmlns:p14="http://schemas.microsoft.com/office/powerpoint/2010/main" val="90953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2" presetClass="entr" presetSubtype="4" fill="hold" nodeType="withEffect">
                                  <p:stCondLst>
                                    <p:cond delay="0"/>
                                  </p:stCondLst>
                                  <p:childTnLst>
                                    <p:set>
                                      <p:cBhvr>
                                        <p:cTn id="27" dur="1" fill="hold">
                                          <p:stCondLst>
                                            <p:cond delay="0"/>
                                          </p:stCondLst>
                                        </p:cTn>
                                        <p:tgtEl>
                                          <p:spTgt spid="1032"/>
                                        </p:tgtEl>
                                        <p:attrNameLst>
                                          <p:attrName>style.visibility</p:attrName>
                                        </p:attrNameLst>
                                      </p:cBhvr>
                                      <p:to>
                                        <p:strVal val="visible"/>
                                      </p:to>
                                    </p:set>
                                    <p:anim calcmode="lin" valueType="num">
                                      <p:cBhvr additive="base">
                                        <p:cTn id="28" dur="500" fill="hold"/>
                                        <p:tgtEl>
                                          <p:spTgt spid="1032"/>
                                        </p:tgtEl>
                                        <p:attrNameLst>
                                          <p:attrName>ppt_x</p:attrName>
                                        </p:attrNameLst>
                                      </p:cBhvr>
                                      <p:tavLst>
                                        <p:tav tm="0">
                                          <p:val>
                                            <p:strVal val="#ppt_x"/>
                                          </p:val>
                                        </p:tav>
                                        <p:tav tm="100000">
                                          <p:val>
                                            <p:strVal val="#ppt_x"/>
                                          </p:val>
                                        </p:tav>
                                      </p:tavLst>
                                    </p:anim>
                                    <p:anim calcmode="lin" valueType="num">
                                      <p:cBhvr additive="base">
                                        <p:cTn id="29"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talk about Reactions</a:t>
            </a:r>
            <a:endParaRPr lang="en-US" dirty="0"/>
          </a:p>
        </p:txBody>
      </p:sp>
      <p:sp>
        <p:nvSpPr>
          <p:cNvPr id="3" name="Content Placeholder 2"/>
          <p:cNvSpPr>
            <a:spLocks noGrp="1"/>
          </p:cNvSpPr>
          <p:nvPr>
            <p:ph idx="1"/>
          </p:nvPr>
        </p:nvSpPr>
        <p:spPr>
          <a:xfrm>
            <a:off x="457200" y="1600200"/>
            <a:ext cx="5486400" cy="4525963"/>
          </a:xfrm>
        </p:spPr>
        <p:txBody>
          <a:bodyPr/>
          <a:lstStyle/>
          <a:p>
            <a:r>
              <a:rPr lang="en-US" sz="2800" dirty="0" smtClean="0"/>
              <a:t>John </a:t>
            </a:r>
            <a:r>
              <a:rPr lang="en-US" sz="2800" dirty="0" err="1" smtClean="0"/>
              <a:t>Gottman</a:t>
            </a:r>
            <a:r>
              <a:rPr lang="en-US" sz="2800" dirty="0" smtClean="0"/>
              <a:t> (1997) </a:t>
            </a:r>
            <a:r>
              <a:rPr lang="en-US" sz="2800" i="1" dirty="0" smtClean="0"/>
              <a:t>Raising an Emotionally Intelligent Child</a:t>
            </a:r>
          </a:p>
          <a:p>
            <a:endParaRPr lang="en-US" dirty="0"/>
          </a:p>
          <a:p>
            <a:r>
              <a:rPr lang="en-US" sz="2400" dirty="0" smtClean="0"/>
              <a:t>Examined how parent’s beliefs about and values of emotions impact their parenting style and children’s competencies.</a:t>
            </a:r>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1026" name="Picture 2" descr="http://ecx.images-amazon.com/images/I/51ij7a7vrF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908" y="1752600"/>
            <a:ext cx="2793518" cy="43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9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emotional beliefs?</a:t>
            </a:r>
            <a:endParaRPr lang="en-US" dirty="0"/>
          </a:p>
        </p:txBody>
      </p:sp>
      <p:sp>
        <p:nvSpPr>
          <p:cNvPr id="3" name="Footer Placeholder 2"/>
          <p:cNvSpPr>
            <a:spLocks noGrp="1"/>
          </p:cNvSpPr>
          <p:nvPr>
            <p:ph type="ftr" sz="quarter" idx="10"/>
          </p:nvPr>
        </p:nvSpPr>
        <p:spPr/>
        <p:txBody>
          <a:bodyPr/>
          <a:lstStyle/>
          <a:p>
            <a:pPr>
              <a:defRPr/>
            </a:pPr>
            <a:r>
              <a:rPr lang="en-US" smtClean="0"/>
              <a:t>A World-Class Education, A World-Class City</a:t>
            </a:r>
            <a:endParaRPr lang="en-US"/>
          </a:p>
        </p:txBody>
      </p:sp>
      <p:graphicFrame>
        <p:nvGraphicFramePr>
          <p:cNvPr id="4" name="Diagram 3"/>
          <p:cNvGraphicFramePr/>
          <p:nvPr>
            <p:extLst>
              <p:ext uri="{D42A27DB-BD31-4B8C-83A1-F6EECF244321}">
                <p14:modId xmlns:p14="http://schemas.microsoft.com/office/powerpoint/2010/main" val="1894230488"/>
              </p:ext>
            </p:extLst>
          </p:nvPr>
        </p:nvGraphicFramePr>
        <p:xfrm>
          <a:off x="4800600" y="1828800"/>
          <a:ext cx="4196080" cy="2653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52400" y="1752600"/>
            <a:ext cx="4572000" cy="4524315"/>
          </a:xfrm>
          <a:prstGeom prst="rect">
            <a:avLst/>
          </a:prstGeom>
        </p:spPr>
        <p:txBody>
          <a:bodyPr>
            <a:spAutoFit/>
          </a:bodyPr>
          <a:lstStyle/>
          <a:p>
            <a:pPr marL="285750" indent="-285750">
              <a:buFont typeface="Arial" panose="020B0604020202020204" pitchFamily="34" charset="0"/>
              <a:buChar char="•"/>
            </a:pPr>
            <a:r>
              <a:rPr lang="en-US" dirty="0">
                <a:solidFill>
                  <a:srgbClr val="002060"/>
                </a:solidFill>
                <a:latin typeface="+mn-lt"/>
              </a:rPr>
              <a:t>What are the value of emotions</a:t>
            </a:r>
            <a:r>
              <a:rPr lang="en-US" dirty="0" smtClean="0">
                <a:solidFill>
                  <a:srgbClr val="002060"/>
                </a:solidFill>
                <a:latin typeface="+mn-lt"/>
              </a:rPr>
              <a:t>?</a:t>
            </a:r>
          </a:p>
          <a:p>
            <a:pPr marL="285750" indent="-285750">
              <a:buFont typeface="Arial" panose="020B0604020202020204" pitchFamily="34" charset="0"/>
              <a:buChar char="•"/>
            </a:pPr>
            <a:endParaRPr lang="en-US" dirty="0">
              <a:solidFill>
                <a:srgbClr val="002060"/>
              </a:solidFill>
              <a:latin typeface="+mn-lt"/>
            </a:endParaRPr>
          </a:p>
          <a:p>
            <a:pPr marL="285750" indent="-285750">
              <a:buFont typeface="Arial" panose="020B0604020202020204" pitchFamily="34" charset="0"/>
              <a:buChar char="•"/>
            </a:pPr>
            <a:r>
              <a:rPr lang="en-US" dirty="0">
                <a:solidFill>
                  <a:srgbClr val="002060"/>
                </a:solidFill>
                <a:latin typeface="+mn-lt"/>
              </a:rPr>
              <a:t>Do you believe that emotions are inherently good or bad</a:t>
            </a:r>
            <a:r>
              <a:rPr lang="en-US" dirty="0" smtClean="0">
                <a:solidFill>
                  <a:srgbClr val="002060"/>
                </a:solidFill>
                <a:latin typeface="+mn-lt"/>
              </a:rPr>
              <a:t>?</a:t>
            </a:r>
          </a:p>
          <a:p>
            <a:pPr marL="285750" indent="-285750">
              <a:buFont typeface="Arial" panose="020B0604020202020204" pitchFamily="34" charset="0"/>
              <a:buChar char="•"/>
            </a:pPr>
            <a:endParaRPr lang="en-US" dirty="0">
              <a:solidFill>
                <a:srgbClr val="002060"/>
              </a:solidFill>
              <a:latin typeface="+mn-lt"/>
            </a:endParaRPr>
          </a:p>
          <a:p>
            <a:pPr marL="285750" indent="-285750">
              <a:buFont typeface="Arial" panose="020B0604020202020204" pitchFamily="34" charset="0"/>
              <a:buChar char="•"/>
            </a:pPr>
            <a:r>
              <a:rPr lang="en-US" dirty="0">
                <a:solidFill>
                  <a:srgbClr val="002060"/>
                </a:solidFill>
                <a:latin typeface="+mn-lt"/>
              </a:rPr>
              <a:t>To what extent do you feel the need to protect your child from experiencing strong emotions</a:t>
            </a:r>
            <a:r>
              <a:rPr lang="en-US" dirty="0" smtClean="0">
                <a:solidFill>
                  <a:srgbClr val="002060"/>
                </a:solidFill>
                <a:latin typeface="+mn-lt"/>
              </a:rPr>
              <a:t>?</a:t>
            </a:r>
          </a:p>
          <a:p>
            <a:pPr marL="285750" indent="-285750">
              <a:buFont typeface="Arial" panose="020B0604020202020204" pitchFamily="34" charset="0"/>
              <a:buChar char="•"/>
            </a:pPr>
            <a:endParaRPr lang="en-US" dirty="0">
              <a:solidFill>
                <a:srgbClr val="002060"/>
              </a:solidFill>
              <a:latin typeface="+mn-lt"/>
            </a:endParaRPr>
          </a:p>
          <a:p>
            <a:pPr marL="285750" indent="-285750">
              <a:buFont typeface="Arial" panose="020B0604020202020204" pitchFamily="34" charset="0"/>
              <a:buChar char="•"/>
            </a:pPr>
            <a:endParaRPr lang="en-US" dirty="0" smtClean="0">
              <a:solidFill>
                <a:srgbClr val="002060"/>
              </a:solidFill>
              <a:latin typeface="+mn-lt"/>
            </a:endParaRPr>
          </a:p>
          <a:p>
            <a:pPr marL="285750" indent="-285750">
              <a:buFont typeface="Arial" panose="020B0604020202020204" pitchFamily="34" charset="0"/>
              <a:buChar char="•"/>
            </a:pPr>
            <a:r>
              <a:rPr lang="en-US" dirty="0">
                <a:solidFill>
                  <a:srgbClr val="002060"/>
                </a:solidFill>
                <a:latin typeface="+mn-lt"/>
              </a:rPr>
              <a:t>Answers to these questions </a:t>
            </a:r>
            <a:r>
              <a:rPr lang="en-US" dirty="0" smtClean="0">
                <a:solidFill>
                  <a:srgbClr val="002060"/>
                </a:solidFill>
                <a:latin typeface="+mn-lt"/>
              </a:rPr>
              <a:t>(Warm Up Activity) gives </a:t>
            </a:r>
            <a:r>
              <a:rPr lang="en-US" dirty="0">
                <a:solidFill>
                  <a:srgbClr val="002060"/>
                </a:solidFill>
                <a:latin typeface="+mn-lt"/>
              </a:rPr>
              <a:t>insight </a:t>
            </a:r>
            <a:r>
              <a:rPr lang="en-US" dirty="0" smtClean="0">
                <a:solidFill>
                  <a:srgbClr val="002060"/>
                </a:solidFill>
                <a:latin typeface="+mn-lt"/>
              </a:rPr>
              <a:t>in a parent’s </a:t>
            </a:r>
            <a:r>
              <a:rPr lang="en-US" dirty="0" smtClean="0">
                <a:solidFill>
                  <a:srgbClr val="C00000"/>
                </a:solidFill>
                <a:latin typeface="+mn-lt"/>
              </a:rPr>
              <a:t>metacognitive </a:t>
            </a:r>
            <a:r>
              <a:rPr lang="en-US" dirty="0">
                <a:solidFill>
                  <a:srgbClr val="C00000"/>
                </a:solidFill>
                <a:latin typeface="+mn-lt"/>
              </a:rPr>
              <a:t>theory of </a:t>
            </a:r>
            <a:r>
              <a:rPr lang="en-US" dirty="0" smtClean="0">
                <a:solidFill>
                  <a:srgbClr val="C00000"/>
                </a:solidFill>
                <a:latin typeface="+mn-lt"/>
              </a:rPr>
              <a:t>emotions</a:t>
            </a:r>
            <a:r>
              <a:rPr lang="en-US" dirty="0" smtClean="0">
                <a:solidFill>
                  <a:srgbClr val="002060"/>
                </a:solidFill>
                <a:latin typeface="+mn-lt"/>
              </a:rPr>
              <a:t> </a:t>
            </a:r>
          </a:p>
          <a:p>
            <a:pPr marL="285750" indent="-285750">
              <a:buFont typeface="Arial" panose="020B0604020202020204" pitchFamily="34" charset="0"/>
              <a:buChar char="•"/>
            </a:pPr>
            <a:endParaRPr lang="en-US" dirty="0">
              <a:solidFill>
                <a:srgbClr val="002060"/>
              </a:solidFill>
              <a:latin typeface="+mn-lt"/>
            </a:endParaRPr>
          </a:p>
          <a:p>
            <a:pPr marL="285750" indent="-285750">
              <a:buFont typeface="Arial" panose="020B0604020202020204" pitchFamily="34" charset="0"/>
              <a:buChar char="•"/>
            </a:pPr>
            <a:r>
              <a:rPr lang="en-US" dirty="0" smtClean="0">
                <a:solidFill>
                  <a:srgbClr val="002060"/>
                </a:solidFill>
                <a:latin typeface="+mn-lt"/>
              </a:rPr>
              <a:t>Likely informs your reaction to children’s emotions</a:t>
            </a:r>
            <a:endParaRPr lang="en-US" dirty="0" smtClean="0">
              <a:solidFill>
                <a:srgbClr val="C00000"/>
              </a:solidFill>
            </a:endParaRPr>
          </a:p>
        </p:txBody>
      </p:sp>
    </p:spTree>
    <p:extLst>
      <p:ext uri="{BB962C8B-B14F-4D97-AF65-F5344CB8AC3E}">
        <p14:creationId xmlns:p14="http://schemas.microsoft.com/office/powerpoint/2010/main" val="18960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a:t>
            </a:r>
            <a:r>
              <a:rPr lang="en-US" dirty="0" err="1" smtClean="0"/>
              <a:t>Dismisser</a:t>
            </a:r>
            <a:r>
              <a:rPr lang="en-US" dirty="0" smtClean="0"/>
              <a:t> </a:t>
            </a:r>
            <a:endParaRPr lang="en-US" dirty="0"/>
          </a:p>
        </p:txBody>
      </p:sp>
      <p:sp>
        <p:nvSpPr>
          <p:cNvPr id="3" name="Content Placeholder 2"/>
          <p:cNvSpPr>
            <a:spLocks noGrp="1"/>
          </p:cNvSpPr>
          <p:nvPr>
            <p:ph idx="1"/>
          </p:nvPr>
        </p:nvSpPr>
        <p:spPr/>
        <p:txBody>
          <a:bodyPr>
            <a:normAutofit fontScale="70000" lnSpcReduction="20000"/>
          </a:bodyPr>
          <a:lstStyle/>
          <a:p>
            <a:pPr lvl="1"/>
            <a:r>
              <a:rPr lang="en-US" dirty="0" smtClean="0"/>
              <a:t>Believes </a:t>
            </a:r>
            <a:r>
              <a:rPr lang="en-US" dirty="0"/>
              <a:t>that focusing on negative emotions will only make them </a:t>
            </a:r>
            <a:r>
              <a:rPr lang="en-US" dirty="0" smtClean="0"/>
              <a:t>bigger/worse.</a:t>
            </a:r>
          </a:p>
          <a:p>
            <a:pPr lvl="1"/>
            <a:r>
              <a:rPr lang="en-US" dirty="0" smtClean="0"/>
              <a:t>Undervalue children’s emotional experiences  as petty or childish. Trivialized.</a:t>
            </a:r>
          </a:p>
          <a:p>
            <a:pPr lvl="1"/>
            <a:r>
              <a:rPr lang="en-US" dirty="0" smtClean="0"/>
              <a:t>Tries </a:t>
            </a:r>
            <a:r>
              <a:rPr lang="en-US" dirty="0"/>
              <a:t>to make negative emotions go away when first </a:t>
            </a:r>
            <a:r>
              <a:rPr lang="en-US" dirty="0" smtClean="0"/>
              <a:t>expressed.</a:t>
            </a:r>
          </a:p>
          <a:p>
            <a:pPr lvl="1"/>
            <a:r>
              <a:rPr lang="en-US" dirty="0" smtClean="0">
                <a:solidFill>
                  <a:srgbClr val="C00000"/>
                </a:solidFill>
              </a:rPr>
              <a:t>“</a:t>
            </a:r>
            <a:r>
              <a:rPr lang="en-US" dirty="0">
                <a:solidFill>
                  <a:srgbClr val="C00000"/>
                </a:solidFill>
              </a:rPr>
              <a:t>I don’t want to see him upset, I want him to be happy all the time</a:t>
            </a:r>
            <a:r>
              <a:rPr lang="en-US" dirty="0" smtClean="0">
                <a:solidFill>
                  <a:srgbClr val="C00000"/>
                </a:solidFill>
              </a:rPr>
              <a:t>”</a:t>
            </a:r>
          </a:p>
          <a:p>
            <a:pPr lvl="1"/>
            <a:r>
              <a:rPr lang="en-US" dirty="0" smtClean="0"/>
              <a:t>Assume a lot of responsibility for “fixing” their child’s feelings</a:t>
            </a:r>
          </a:p>
          <a:p>
            <a:pPr lvl="1"/>
            <a:r>
              <a:rPr lang="en-US" dirty="0" smtClean="0"/>
              <a:t>“where’s that smile?” “don’t be such a baby”</a:t>
            </a:r>
          </a:p>
          <a:p>
            <a:pPr lvl="1"/>
            <a:r>
              <a:rPr lang="en-US" dirty="0" smtClean="0"/>
              <a:t>Not insensitive – actually often very sensitive </a:t>
            </a:r>
            <a:r>
              <a:rPr lang="en-US" i="1" dirty="0" smtClean="0"/>
              <a:t>and</a:t>
            </a:r>
            <a:r>
              <a:rPr lang="en-US" dirty="0" smtClean="0"/>
              <a:t> very protective of child</a:t>
            </a:r>
          </a:p>
          <a:p>
            <a:pPr marL="342900" lvl="1" indent="0">
              <a:buNone/>
            </a:pPr>
            <a:endParaRPr lang="en-US" b="1" dirty="0" smtClean="0"/>
          </a:p>
          <a:p>
            <a:pPr marL="342900" lvl="1" indent="0">
              <a:buNone/>
            </a:pPr>
            <a:r>
              <a:rPr lang="en-US" b="1" dirty="0" smtClean="0"/>
              <a:t>Children learn to not trust their own emotional experiences and suppress emotional expressions, but still remain physiologically aroused and struggle to self-sooth.</a:t>
            </a:r>
            <a:endParaRPr lang="en-US" dirty="0"/>
          </a:p>
        </p:txBody>
      </p:sp>
    </p:spTree>
    <p:extLst>
      <p:ext uri="{BB962C8B-B14F-4D97-AF65-F5344CB8AC3E}">
        <p14:creationId xmlns:p14="http://schemas.microsoft.com/office/powerpoint/2010/main" val="1998865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1"/>
            <a:r>
              <a:rPr lang="en-US" sz="2000" dirty="0" smtClean="0"/>
              <a:t>Similar to Dismissive, however more negative: more critical, lacking empathy, and disapprove of emotion to begin with.</a:t>
            </a:r>
          </a:p>
          <a:p>
            <a:pPr lvl="1"/>
            <a:r>
              <a:rPr lang="en-US" sz="2000" dirty="0" smtClean="0"/>
              <a:t>Judges/criticizes child’s expression. Emphasizes conformity, reprimands/punishes for expression (regardless of behavior). </a:t>
            </a:r>
          </a:p>
          <a:p>
            <a:pPr lvl="1"/>
            <a:r>
              <a:rPr lang="en-US" sz="2000" dirty="0" smtClean="0"/>
              <a:t>Negative emotions need to be controlled and reflect bad character</a:t>
            </a:r>
          </a:p>
          <a:p>
            <a:pPr lvl="1"/>
            <a:r>
              <a:rPr lang="en-US" sz="2000" dirty="0" smtClean="0"/>
              <a:t>Believes children use emotions to manipulate (results in power struggles)</a:t>
            </a:r>
          </a:p>
          <a:p>
            <a:pPr lvl="1"/>
            <a:r>
              <a:rPr lang="en-US" sz="2000" dirty="0" smtClean="0">
                <a:solidFill>
                  <a:srgbClr val="C00000"/>
                </a:solidFill>
              </a:rPr>
              <a:t>Believes negative emotions are unproductive and waste of time.</a:t>
            </a:r>
          </a:p>
          <a:p>
            <a:pPr marL="342900" lvl="1" indent="0">
              <a:buNone/>
            </a:pPr>
            <a:r>
              <a:rPr lang="en-US" sz="2000" b="1" dirty="0" smtClean="0"/>
              <a:t>Child outcomes are similar to those of Dismissive type but parent-child relationship likely to be more negative overall.</a:t>
            </a:r>
            <a:endParaRPr lang="en-US" sz="2000" b="1" dirty="0"/>
          </a:p>
        </p:txBody>
      </p:sp>
      <p:sp>
        <p:nvSpPr>
          <p:cNvPr id="4" name="Title 3"/>
          <p:cNvSpPr>
            <a:spLocks noGrp="1"/>
          </p:cNvSpPr>
          <p:nvPr>
            <p:ph type="title"/>
          </p:nvPr>
        </p:nvSpPr>
        <p:spPr/>
        <p:txBody>
          <a:bodyPr/>
          <a:lstStyle/>
          <a:p>
            <a:r>
              <a:rPr lang="en-US" dirty="0" smtClean="0"/>
              <a:t>Emotion Disapprover</a:t>
            </a:r>
            <a:endParaRPr lang="en-US" dirty="0"/>
          </a:p>
        </p:txBody>
      </p:sp>
    </p:spTree>
    <p:extLst>
      <p:ext uri="{BB962C8B-B14F-4D97-AF65-F5344CB8AC3E}">
        <p14:creationId xmlns:p14="http://schemas.microsoft.com/office/powerpoint/2010/main" val="234386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Laissez-Faire</a:t>
            </a:r>
            <a:endParaRPr lang="en-US" dirty="0"/>
          </a:p>
        </p:txBody>
      </p:sp>
      <p:sp>
        <p:nvSpPr>
          <p:cNvPr id="3" name="Content Placeholder 2"/>
          <p:cNvSpPr>
            <a:spLocks noGrp="1"/>
          </p:cNvSpPr>
          <p:nvPr>
            <p:ph idx="1"/>
          </p:nvPr>
        </p:nvSpPr>
        <p:spPr/>
        <p:txBody>
          <a:bodyPr/>
          <a:lstStyle/>
          <a:p>
            <a:pPr lvl="1"/>
            <a:r>
              <a:rPr lang="en-US" sz="2400" dirty="0" smtClean="0"/>
              <a:t>Freely accepts all emotional expression from child. </a:t>
            </a:r>
          </a:p>
          <a:p>
            <a:pPr lvl="1"/>
            <a:r>
              <a:rPr lang="en-US" sz="2400" dirty="0" smtClean="0"/>
              <a:t>Believes there’s little that can be done about negative emotions but “ride them out”</a:t>
            </a:r>
          </a:p>
          <a:p>
            <a:pPr lvl="1"/>
            <a:r>
              <a:rPr lang="en-US" sz="2400" dirty="0" smtClean="0"/>
              <a:t>Offers comfort to child experiencing negative feelings, but little guidance on behavior</a:t>
            </a:r>
          </a:p>
          <a:p>
            <a:pPr lvl="1"/>
            <a:r>
              <a:rPr lang="en-US" sz="2400" dirty="0" smtClean="0"/>
              <a:t>Does not intentionally teach about emotions, doesn’t set limits</a:t>
            </a:r>
          </a:p>
          <a:p>
            <a:pPr marL="342900" lvl="1" indent="0">
              <a:buNone/>
            </a:pPr>
            <a:r>
              <a:rPr lang="en-US" sz="2400" b="1" dirty="0" smtClean="0"/>
              <a:t>Children don’t learn to regulate their feelings, have trouble concentrating, forming/maintaining friendships</a:t>
            </a:r>
            <a:endParaRPr lang="en-US" sz="2400" b="1" dirty="0"/>
          </a:p>
          <a:p>
            <a:endParaRPr lang="en-US" sz="2800" dirty="0"/>
          </a:p>
        </p:txBody>
      </p:sp>
    </p:spTree>
    <p:extLst>
      <p:ext uri="{BB962C8B-B14F-4D97-AF65-F5344CB8AC3E}">
        <p14:creationId xmlns:p14="http://schemas.microsoft.com/office/powerpoint/2010/main" val="2263999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t>
            </a:r>
            <a:r>
              <a:rPr lang="en-US" dirty="0" smtClean="0"/>
              <a:t>Coach</a:t>
            </a:r>
            <a:endParaRPr lang="en-US" dirty="0"/>
          </a:p>
        </p:txBody>
      </p:sp>
      <p:sp>
        <p:nvSpPr>
          <p:cNvPr id="3" name="Content Placeholder 2"/>
          <p:cNvSpPr>
            <a:spLocks noGrp="1"/>
          </p:cNvSpPr>
          <p:nvPr>
            <p:ph idx="1"/>
          </p:nvPr>
        </p:nvSpPr>
        <p:spPr/>
        <p:txBody>
          <a:bodyPr/>
          <a:lstStyle/>
          <a:p>
            <a:pPr lvl="1"/>
            <a:r>
              <a:rPr lang="en-US" sz="2000" dirty="0" smtClean="0"/>
              <a:t>Is aware of, and values own emotions</a:t>
            </a:r>
          </a:p>
          <a:p>
            <a:pPr lvl="1"/>
            <a:r>
              <a:rPr lang="en-US" sz="2000" dirty="0" smtClean="0"/>
              <a:t>Can tolerate spending time with an angry, sad, fearful child without being impatient with the child. </a:t>
            </a:r>
          </a:p>
          <a:p>
            <a:pPr lvl="1"/>
            <a:r>
              <a:rPr lang="en-US" sz="2000" dirty="0" smtClean="0">
                <a:solidFill>
                  <a:srgbClr val="C00000"/>
                </a:solidFill>
              </a:rPr>
              <a:t>Respects the child’s emotional experience. </a:t>
            </a:r>
            <a:r>
              <a:rPr lang="en-US" sz="2000" dirty="0" smtClean="0"/>
              <a:t>Does not make light of the child’s negative feeling or try to rescue him/her from emotions.</a:t>
            </a:r>
          </a:p>
          <a:p>
            <a:pPr lvl="1"/>
            <a:r>
              <a:rPr lang="en-US" sz="2000" dirty="0" smtClean="0"/>
              <a:t>Doesn’t tell the child how he/she </a:t>
            </a:r>
            <a:r>
              <a:rPr lang="en-US" sz="2000" i="1" dirty="0" smtClean="0"/>
              <a:t>should </a:t>
            </a:r>
            <a:r>
              <a:rPr lang="en-US" sz="2000" dirty="0" smtClean="0"/>
              <a:t>feel </a:t>
            </a:r>
          </a:p>
          <a:p>
            <a:pPr lvl="1"/>
            <a:r>
              <a:rPr lang="en-US" sz="2000" dirty="0" smtClean="0"/>
              <a:t>Sees emotional moments as a time to listen, empathize, label, set limits, and teach problem solving skills.</a:t>
            </a:r>
          </a:p>
          <a:p>
            <a:pPr marL="342900" lvl="1" indent="0">
              <a:buNone/>
            </a:pPr>
            <a:r>
              <a:rPr lang="en-US" sz="2000" b="1" dirty="0" smtClean="0"/>
              <a:t>Children learn to trust feelings and regulate their emotions. High self-esteem, able to form and maintain friendships and solve problems. </a:t>
            </a:r>
          </a:p>
          <a:p>
            <a:pPr marL="342900" lvl="1" indent="0">
              <a:buNone/>
            </a:pPr>
            <a:endParaRPr lang="en-US" sz="2000" dirty="0" smtClean="0"/>
          </a:p>
        </p:txBody>
      </p:sp>
    </p:spTree>
    <p:extLst>
      <p:ext uri="{BB962C8B-B14F-4D97-AF65-F5344CB8AC3E}">
        <p14:creationId xmlns:p14="http://schemas.microsoft.com/office/powerpoint/2010/main" val="4178505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an Emotion Coach</a:t>
            </a:r>
            <a:endParaRPr lang="en-US" dirty="0"/>
          </a:p>
        </p:txBody>
      </p:sp>
      <p:sp>
        <p:nvSpPr>
          <p:cNvPr id="3" name="Content Placeholder 2"/>
          <p:cNvSpPr>
            <a:spLocks noGrp="1"/>
          </p:cNvSpPr>
          <p:nvPr>
            <p:ph idx="1"/>
          </p:nvPr>
        </p:nvSpPr>
        <p:spPr>
          <a:xfrm>
            <a:off x="381000" y="1508919"/>
            <a:ext cx="5334000" cy="4953000"/>
          </a:xfrm>
        </p:spPr>
        <p:txBody>
          <a:bodyPr/>
          <a:lstStyle/>
          <a:p>
            <a:r>
              <a:rPr lang="en-US" sz="2400" b="1" dirty="0">
                <a:solidFill>
                  <a:srgbClr val="C00000"/>
                </a:solidFill>
              </a:rPr>
              <a:t>Step One: </a:t>
            </a:r>
            <a:r>
              <a:rPr lang="en-US" sz="2400" dirty="0">
                <a:solidFill>
                  <a:srgbClr val="C00000"/>
                </a:solidFill>
              </a:rPr>
              <a:t>Label and Validate the </a:t>
            </a:r>
            <a:r>
              <a:rPr lang="en-US" sz="2400" dirty="0" smtClean="0">
                <a:solidFill>
                  <a:srgbClr val="C00000"/>
                </a:solidFill>
              </a:rPr>
              <a:t>Feelings-at-Hand</a:t>
            </a:r>
          </a:p>
          <a:p>
            <a:pPr lvl="1"/>
            <a:r>
              <a:rPr lang="en-US" sz="1800" dirty="0" smtClean="0"/>
              <a:t>“Molly</a:t>
            </a:r>
            <a:r>
              <a:rPr lang="en-US" sz="1800" dirty="0"/>
              <a:t>, I can see that you are very angry and frustrated. Is there anything else that you are feeling?"</a:t>
            </a:r>
            <a:endParaRPr lang="en-US" sz="1800" dirty="0" smtClean="0"/>
          </a:p>
          <a:p>
            <a:r>
              <a:rPr lang="en-US" sz="2400" b="1" dirty="0" smtClean="0">
                <a:solidFill>
                  <a:srgbClr val="C00000"/>
                </a:solidFill>
              </a:rPr>
              <a:t>Step </a:t>
            </a:r>
            <a:r>
              <a:rPr lang="en-US" sz="2400" b="1" dirty="0">
                <a:solidFill>
                  <a:srgbClr val="C00000"/>
                </a:solidFill>
              </a:rPr>
              <a:t>Two: </a:t>
            </a:r>
            <a:r>
              <a:rPr lang="en-US" sz="2400" dirty="0">
                <a:solidFill>
                  <a:srgbClr val="C00000"/>
                </a:solidFill>
              </a:rPr>
              <a:t>Deal with the Bad Behavior (if applicable</a:t>
            </a:r>
            <a:r>
              <a:rPr lang="en-US" sz="2400" dirty="0" smtClean="0">
                <a:solidFill>
                  <a:srgbClr val="C00000"/>
                </a:solidFill>
              </a:rPr>
              <a:t>)</a:t>
            </a:r>
          </a:p>
          <a:p>
            <a:pPr lvl="1"/>
            <a:r>
              <a:rPr lang="en-US" sz="2000" dirty="0"/>
              <a:t>"It is okay to feel angry and frustrated, but it is never okay to throw things or call people mean </a:t>
            </a:r>
            <a:r>
              <a:rPr lang="en-US" sz="2000" dirty="0" smtClean="0"/>
              <a:t>names”</a:t>
            </a:r>
            <a:endParaRPr lang="en-US" sz="2400" b="1" dirty="0"/>
          </a:p>
          <a:p>
            <a:r>
              <a:rPr lang="en-US" sz="2400" b="1" dirty="0">
                <a:solidFill>
                  <a:srgbClr val="C00000"/>
                </a:solidFill>
              </a:rPr>
              <a:t>Step Three: </a:t>
            </a:r>
            <a:r>
              <a:rPr lang="en-US" sz="2400" dirty="0">
                <a:solidFill>
                  <a:srgbClr val="C00000"/>
                </a:solidFill>
              </a:rPr>
              <a:t>Problem Solve and plan for the </a:t>
            </a:r>
            <a:r>
              <a:rPr lang="en-US" sz="2400" dirty="0" smtClean="0">
                <a:solidFill>
                  <a:srgbClr val="C00000"/>
                </a:solidFill>
              </a:rPr>
              <a:t>future</a:t>
            </a:r>
          </a:p>
          <a:p>
            <a:pPr lvl="1"/>
            <a:r>
              <a:rPr lang="en-US" sz="1800" dirty="0" smtClean="0">
                <a:solidFill>
                  <a:srgbClr val="002060"/>
                </a:solidFill>
              </a:rPr>
              <a:t>Child generated solutions if reasonable</a:t>
            </a:r>
            <a:endParaRPr lang="en-US" sz="1800" dirty="0">
              <a:solidFill>
                <a:srgbClr val="002060"/>
              </a:solidFill>
            </a:endParaRPr>
          </a:p>
          <a:p>
            <a:endParaRPr lang="en-US" dirty="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3076" name="Picture 4" descr="https://s-media-cache-ak0.pinimg.com/236x/df/cf/80/dfcf80fdf611c51f21c8d7f636ceacb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682205"/>
            <a:ext cx="2984822" cy="28709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gottman emotionally intelligent ch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50601"/>
            <a:ext cx="2988742" cy="198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878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 – Your Turn to Try</a:t>
            </a:r>
            <a:endParaRPr lang="en-US" dirty="0"/>
          </a:p>
        </p:txBody>
      </p:sp>
      <p:sp>
        <p:nvSpPr>
          <p:cNvPr id="3" name="Content Placeholder 2"/>
          <p:cNvSpPr>
            <a:spLocks noGrp="1"/>
          </p:cNvSpPr>
          <p:nvPr>
            <p:ph idx="1"/>
          </p:nvPr>
        </p:nvSpPr>
        <p:spPr/>
        <p:txBody>
          <a:bodyPr/>
          <a:lstStyle/>
          <a:p>
            <a:r>
              <a:rPr lang="en-US" sz="2400" dirty="0" smtClean="0"/>
              <a:t>Try out some different strategies and hear from a “child” about what they learn and how they feel after your interactions</a:t>
            </a:r>
          </a:p>
          <a:p>
            <a:endParaRPr lang="en-US" sz="2400" dirty="0"/>
          </a:p>
          <a:p>
            <a:r>
              <a:rPr lang="en-US" sz="2400" dirty="0" smtClean="0"/>
              <a:t>Take </a:t>
            </a:r>
            <a:r>
              <a:rPr lang="en-US" sz="2400" dirty="0"/>
              <a:t>turns acting out a child’s experience and an adult’s reaction to the following emotional situation. Read the situation and then act out your character’s instructions. Then answer the discussion questions that follow.</a:t>
            </a:r>
          </a:p>
          <a:p>
            <a:endParaRPr lang="en-US" dirty="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spTree>
    <p:extLst>
      <p:ext uri="{BB962C8B-B14F-4D97-AF65-F5344CB8AC3E}">
        <p14:creationId xmlns:p14="http://schemas.microsoft.com/office/powerpoint/2010/main" val="392272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be realistic</a:t>
            </a:r>
            <a:endParaRPr lang="en-US" dirty="0"/>
          </a:p>
        </p:txBody>
      </p:sp>
      <p:sp>
        <p:nvSpPr>
          <p:cNvPr id="3" name="Content Placeholder 2"/>
          <p:cNvSpPr>
            <a:spLocks noGrp="1"/>
          </p:cNvSpPr>
          <p:nvPr>
            <p:ph idx="1"/>
          </p:nvPr>
        </p:nvSpPr>
        <p:spPr>
          <a:xfrm>
            <a:off x="4038600" y="1765980"/>
            <a:ext cx="4648200" cy="4525963"/>
          </a:xfrm>
        </p:spPr>
        <p:txBody>
          <a:bodyPr/>
          <a:lstStyle/>
          <a:p>
            <a:r>
              <a:rPr lang="en-US" sz="2400" dirty="0" smtClean="0"/>
              <a:t>But two out of three </a:t>
            </a:r>
            <a:r>
              <a:rPr lang="en-US" sz="2400" dirty="0" err="1" smtClean="0"/>
              <a:t>ain’t</a:t>
            </a:r>
            <a:r>
              <a:rPr lang="en-US" sz="2400" dirty="0" smtClean="0"/>
              <a:t> bad. </a:t>
            </a:r>
          </a:p>
          <a:p>
            <a:r>
              <a:rPr lang="en-US" sz="2400" dirty="0" smtClean="0"/>
              <a:t>Try to be intentional in how you respond to a majority of your child’s “challenging” emotions. </a:t>
            </a:r>
          </a:p>
          <a:p>
            <a:r>
              <a:rPr lang="en-US" sz="2400" dirty="0" smtClean="0"/>
              <a:t>Positive emotions need coaching too!</a:t>
            </a:r>
            <a:r>
              <a:rPr lang="en-US" sz="2800" dirty="0"/>
              <a:t> </a:t>
            </a:r>
            <a:endParaRPr lang="en-US" sz="2800" dirty="0" smtClean="0"/>
          </a:p>
          <a:p>
            <a:r>
              <a:rPr lang="en-US" sz="2800" dirty="0" smtClean="0"/>
              <a:t>Don’t </a:t>
            </a:r>
            <a:r>
              <a:rPr lang="en-US" sz="2800" dirty="0"/>
              <a:t>forget to take care of your own emotions.</a:t>
            </a:r>
            <a:endParaRPr lang="en-US" sz="2400" dirty="0"/>
          </a:p>
          <a:p>
            <a:endParaRPr lang="en-US" sz="2800" dirty="0" smtClean="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2050" name="Picture 2" descr="http://static1.squarespace.com/static/544e8b3ce4b08f142da0dd1a/t/544fdc0de4b0606d81676bb9/1414519822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3540533"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8927" y="4188505"/>
            <a:ext cx="2967479" cy="369332"/>
          </a:xfrm>
          <a:prstGeom prst="rect">
            <a:avLst/>
          </a:prstGeom>
        </p:spPr>
        <p:txBody>
          <a:bodyPr wrap="none">
            <a:spAutoFit/>
          </a:bodyPr>
          <a:lstStyle/>
          <a:p>
            <a:r>
              <a:rPr lang="en-US" dirty="0"/>
              <a:t>It won’t always end like this</a:t>
            </a:r>
          </a:p>
        </p:txBody>
      </p:sp>
    </p:spTree>
    <p:extLst>
      <p:ext uri="{BB962C8B-B14F-4D97-AF65-F5344CB8AC3E}">
        <p14:creationId xmlns:p14="http://schemas.microsoft.com/office/powerpoint/2010/main" val="157297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200150"/>
            <a:ext cx="2949178" cy="1695449"/>
          </a:xfrm>
        </p:spPr>
        <p:txBody>
          <a:bodyPr/>
          <a:lstStyle/>
          <a:p>
            <a:r>
              <a:rPr lang="en-US" dirty="0" smtClean="0"/>
              <a:t>Calm Down Jar can give you and your child a break.</a:t>
            </a:r>
            <a:endParaRPr lang="en-US" dirty="0"/>
          </a:p>
        </p:txBody>
      </p:sp>
      <p:sp>
        <p:nvSpPr>
          <p:cNvPr id="4" name="Text Placeholder 3"/>
          <p:cNvSpPr>
            <a:spLocks noGrp="1"/>
          </p:cNvSpPr>
          <p:nvPr>
            <p:ph type="body" sz="half" idx="2"/>
          </p:nvPr>
        </p:nvSpPr>
        <p:spPr>
          <a:xfrm>
            <a:off x="304800" y="3200400"/>
            <a:ext cx="8229600" cy="2858691"/>
          </a:xfrm>
        </p:spPr>
        <p:txBody>
          <a:bodyPr>
            <a:noAutofit/>
          </a:bodyPr>
          <a:lstStyle/>
          <a:p>
            <a:pPr marL="342900" indent="-342900">
              <a:buFont typeface="Wingdings" panose="05000000000000000000" pitchFamily="2" charset="2"/>
              <a:buChar char="v"/>
            </a:pPr>
            <a:r>
              <a:rPr lang="en-US" sz="2000" dirty="0" smtClean="0"/>
              <a:t>Shake all of your anger, frustration, disappointment, or sadness into this jar.</a:t>
            </a:r>
            <a:br>
              <a:rPr lang="en-US" sz="2000" dirty="0" smtClean="0"/>
            </a:br>
            <a:r>
              <a:rPr lang="en-US" sz="2000" dirty="0" smtClean="0"/>
              <a:t>The swirling glitter is like your brain when it’s all wound up. </a:t>
            </a:r>
          </a:p>
          <a:p>
            <a:pPr marL="342900" indent="-342900">
              <a:buFont typeface="Wingdings" panose="05000000000000000000" pitchFamily="2" charset="2"/>
              <a:buChar char="v"/>
            </a:pPr>
            <a:r>
              <a:rPr lang="en-US" sz="2000" dirty="0" smtClean="0"/>
              <a:t>Watch the glitter settle and think of your mind settling down too. </a:t>
            </a:r>
          </a:p>
          <a:p>
            <a:pPr marL="342900" indent="-342900">
              <a:buFont typeface="Wingdings" panose="05000000000000000000" pitchFamily="2" charset="2"/>
              <a:buChar char="v"/>
            </a:pPr>
            <a:r>
              <a:rPr lang="en-US" sz="2000" dirty="0" smtClean="0"/>
              <a:t>Take big slow breaths while you watch the glitter calm down.</a:t>
            </a:r>
          </a:p>
          <a:p>
            <a:pPr marL="342900" indent="-342900">
              <a:buFont typeface="Wingdings" panose="05000000000000000000" pitchFamily="2" charset="2"/>
              <a:buChar char="v"/>
            </a:pPr>
            <a:r>
              <a:rPr lang="en-US" sz="2000" dirty="0" smtClean="0"/>
              <a:t>When you glitter is all at the bottom, how do you feel now? </a:t>
            </a:r>
            <a:endParaRPr lang="en-US" sz="2000" dirty="0"/>
          </a:p>
        </p:txBody>
      </p:sp>
      <p:pic>
        <p:nvPicPr>
          <p:cNvPr id="1026" name="Picture 2" descr="http://2.bp.blogspot.com/-1Y7Hx5U-utE/VQ9FM9riuuI/AAAAAAAALNo/GFDv6DyzUoc/s1600/diy-clam-down-jar-toddler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234951"/>
            <a:ext cx="4000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747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the Evening</a:t>
            </a:r>
            <a:endParaRPr lang="en-US" dirty="0"/>
          </a:p>
        </p:txBody>
      </p:sp>
      <p:sp>
        <p:nvSpPr>
          <p:cNvPr id="3" name="Content Placeholder 2"/>
          <p:cNvSpPr>
            <a:spLocks noGrp="1"/>
          </p:cNvSpPr>
          <p:nvPr>
            <p:ph idx="1"/>
          </p:nvPr>
        </p:nvSpPr>
        <p:spPr>
          <a:xfrm>
            <a:off x="457200" y="1600200"/>
            <a:ext cx="8229600" cy="4800599"/>
          </a:xfrm>
        </p:spPr>
        <p:txBody>
          <a:bodyPr/>
          <a:lstStyle/>
          <a:p>
            <a:pPr marL="342900" lvl="1" indent="-342900"/>
            <a:r>
              <a:rPr lang="en-US" sz="2400" dirty="0"/>
              <a:t>What is </a:t>
            </a:r>
            <a:r>
              <a:rPr lang="en-US" sz="2400" dirty="0" smtClean="0"/>
              <a:t>SEL and </a:t>
            </a:r>
            <a:r>
              <a:rPr lang="en-US" sz="2400" dirty="0"/>
              <a:t>why is it </a:t>
            </a:r>
            <a:r>
              <a:rPr lang="en-US" sz="2400" dirty="0" smtClean="0"/>
              <a:t>important?</a:t>
            </a:r>
          </a:p>
          <a:p>
            <a:pPr marL="742950" lvl="2" indent="-342900"/>
            <a:r>
              <a:rPr lang="en-US" sz="2000" b="1" dirty="0" smtClean="0"/>
              <a:t>Activity</a:t>
            </a:r>
          </a:p>
          <a:p>
            <a:pPr marL="342900" lvl="1" indent="-342900"/>
            <a:r>
              <a:rPr lang="en-US" sz="2400" dirty="0" smtClean="0"/>
              <a:t>Focusing on emotions: What should kids know and be able to do?</a:t>
            </a:r>
          </a:p>
          <a:p>
            <a:pPr marL="742950" lvl="2" indent="-342900"/>
            <a:r>
              <a:rPr lang="en-US" sz="2000" b="1" dirty="0" smtClean="0"/>
              <a:t>Activity</a:t>
            </a:r>
          </a:p>
          <a:p>
            <a:pPr marL="342900" lvl="1" indent="-342900"/>
            <a:r>
              <a:rPr lang="en-US" sz="2400" dirty="0" smtClean="0"/>
              <a:t>Supporting your child’s developing emotional competence</a:t>
            </a:r>
          </a:p>
          <a:p>
            <a:pPr marL="742950" lvl="2" indent="-342900"/>
            <a:r>
              <a:rPr lang="en-US" sz="2000" b="1" dirty="0" smtClean="0"/>
              <a:t>Activity</a:t>
            </a:r>
          </a:p>
          <a:p>
            <a:pPr marL="342900" lvl="1" indent="-342900"/>
            <a:r>
              <a:rPr lang="en-US" sz="2400" dirty="0" smtClean="0"/>
              <a:t>Q &amp; A</a:t>
            </a:r>
          </a:p>
          <a:p>
            <a:pPr marL="742950" lvl="2" indent="-342900"/>
            <a:endParaRPr lang="en-US" dirty="0"/>
          </a:p>
          <a:p>
            <a:pPr marL="742950" lvl="2" indent="-342900"/>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spTree>
    <p:extLst>
      <p:ext uri="{BB962C8B-B14F-4D97-AF65-F5344CB8AC3E}">
        <p14:creationId xmlns:p14="http://schemas.microsoft.com/office/powerpoint/2010/main" val="42365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1026" name="Picture 2" descr="GS_SmartParentsNonTech-482x335_08Jan201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425" y="1857375"/>
            <a:ext cx="2990850" cy="207870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067425" y="4318665"/>
            <a:ext cx="2590800" cy="1649608"/>
            <a:chOff x="381000" y="1828800"/>
            <a:chExt cx="2590800" cy="1649608"/>
          </a:xfrm>
        </p:grpSpPr>
        <p:sp>
          <p:nvSpPr>
            <p:cNvPr id="5" name="Rectangle 4"/>
            <p:cNvSpPr/>
            <p:nvPr/>
          </p:nvSpPr>
          <p:spPr>
            <a:xfrm>
              <a:off x="457200" y="1828800"/>
              <a:ext cx="2514600" cy="12954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Parent Toolki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885950"/>
              <a:ext cx="2476500" cy="12382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3201409"/>
              <a:ext cx="2149499" cy="276999"/>
            </a:xfrm>
            <a:prstGeom prst="rect">
              <a:avLst/>
            </a:prstGeom>
          </p:spPr>
          <p:txBody>
            <a:bodyPr wrap="none">
              <a:spAutoFit/>
            </a:bodyPr>
            <a:lstStyle/>
            <a:p>
              <a:r>
                <a:rPr lang="en-US" sz="1200" dirty="0"/>
                <a:t>http://www.parenttoolkit.com/</a:t>
              </a:r>
            </a:p>
          </p:txBody>
        </p:sp>
      </p:grpSp>
      <p:pic>
        <p:nvPicPr>
          <p:cNvPr id="1030" name="Picture 6" descr="CASEL">
            <a:hlinkClick r:id="rId7" action="ppaction://hlinkfile"/>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85714"/>
          <a:stretch/>
        </p:blipFill>
        <p:spPr bwMode="auto">
          <a:xfrm>
            <a:off x="4421959" y="2185585"/>
            <a:ext cx="1143000" cy="17504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Macintosh HD:Users:Court:Desktop:Screen Shot 2015-04-02 at 4.56.13 PM.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1857375"/>
            <a:ext cx="3578225" cy="760095"/>
          </a:xfrm>
          <a:prstGeom prst="rect">
            <a:avLst/>
          </a:prstGeom>
          <a:noFill/>
          <a:ln>
            <a:noFill/>
          </a:ln>
        </p:spPr>
      </p:pic>
      <p:sp>
        <p:nvSpPr>
          <p:cNvPr id="3" name="TextBox 2"/>
          <p:cNvSpPr txBox="1"/>
          <p:nvPr/>
        </p:nvSpPr>
        <p:spPr>
          <a:xfrm>
            <a:off x="1066800" y="2617470"/>
            <a:ext cx="1941557" cy="646331"/>
          </a:xfrm>
          <a:prstGeom prst="rect">
            <a:avLst/>
          </a:prstGeom>
          <a:noFill/>
        </p:spPr>
        <p:txBody>
          <a:bodyPr wrap="none" rtlCol="0">
            <a:spAutoFit/>
          </a:bodyPr>
          <a:lstStyle/>
          <a:p>
            <a:r>
              <a:rPr lang="en-US" dirty="0" smtClean="0"/>
              <a:t>Setl.psch.uic.edu</a:t>
            </a:r>
          </a:p>
          <a:p>
            <a:r>
              <a:rPr lang="en-US" dirty="0" smtClean="0"/>
              <a:t>@</a:t>
            </a:r>
            <a:r>
              <a:rPr lang="en-US" dirty="0" err="1" smtClean="0"/>
              <a:t>SETLlab</a:t>
            </a:r>
            <a:endParaRPr lang="en-US" dirty="0"/>
          </a:p>
        </p:txBody>
      </p:sp>
      <p:sp>
        <p:nvSpPr>
          <p:cNvPr id="8" name="TextBox 7"/>
          <p:cNvSpPr txBox="1"/>
          <p:nvPr/>
        </p:nvSpPr>
        <p:spPr>
          <a:xfrm>
            <a:off x="1255497" y="4640997"/>
            <a:ext cx="2779928" cy="707886"/>
          </a:xfrm>
          <a:prstGeom prst="rect">
            <a:avLst/>
          </a:prstGeom>
          <a:noFill/>
        </p:spPr>
        <p:txBody>
          <a:bodyPr wrap="none" rtlCol="0">
            <a:spAutoFit/>
          </a:bodyPr>
          <a:lstStyle/>
          <a:p>
            <a:r>
              <a:rPr lang="en-US" sz="4000" dirty="0" smtClean="0">
                <a:solidFill>
                  <a:srgbClr val="C00000"/>
                </a:solidFill>
                <a:latin typeface="+mj-lt"/>
              </a:rPr>
              <a:t>Questions?</a:t>
            </a:r>
            <a:endParaRPr lang="en-US" sz="4000" dirty="0">
              <a:solidFill>
                <a:srgbClr val="C00000"/>
              </a:solidFill>
              <a:latin typeface="+mj-lt"/>
            </a:endParaRPr>
          </a:p>
        </p:txBody>
      </p:sp>
    </p:spTree>
    <p:extLst>
      <p:ext uri="{BB962C8B-B14F-4D97-AF65-F5344CB8AC3E}">
        <p14:creationId xmlns:p14="http://schemas.microsoft.com/office/powerpoint/2010/main" val="1024604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12" y="132231"/>
            <a:ext cx="7543800" cy="1207008"/>
          </a:xfrm>
        </p:spPr>
        <p:txBody>
          <a:bodyPr/>
          <a:lstStyle/>
          <a:p>
            <a:r>
              <a:rPr lang="en-US" dirty="0" smtClean="0"/>
              <a:t>What are social-emotional competencies? </a:t>
            </a:r>
            <a:endParaRPr lang="en-US" dirty="0"/>
          </a:p>
        </p:txBody>
      </p:sp>
      <p:grpSp>
        <p:nvGrpSpPr>
          <p:cNvPr id="5" name="Group 4"/>
          <p:cNvGrpSpPr/>
          <p:nvPr/>
        </p:nvGrpSpPr>
        <p:grpSpPr>
          <a:xfrm>
            <a:off x="5288476" y="1752600"/>
            <a:ext cx="3747348" cy="3726178"/>
            <a:chOff x="4876800" y="1690078"/>
            <a:chExt cx="4236602" cy="4611304"/>
          </a:xfrm>
          <a:noFill/>
        </p:grpSpPr>
        <p:pic>
          <p:nvPicPr>
            <p:cNvPr id="6" name="Picture 8" descr="http://casel.org/wp-content/uploads/Core_Competencies_3_White_Back.png"/>
            <p:cNvPicPr>
              <a:picLocks noChangeAspect="1" noChangeArrowheads="1"/>
            </p:cNvPicPr>
            <p:nvPr/>
          </p:nvPicPr>
          <p:blipFill>
            <a:blip r:embed="rId3" cstate="print"/>
            <a:srcRect/>
            <a:stretch>
              <a:fillRect/>
            </a:stretch>
          </p:blipFill>
          <p:spPr bwMode="auto">
            <a:xfrm>
              <a:off x="4876800" y="1690078"/>
              <a:ext cx="4236602" cy="4572000"/>
            </a:xfrm>
            <a:prstGeom prst="rect">
              <a:avLst/>
            </a:prstGeom>
            <a:grpFill/>
          </p:spPr>
        </p:pic>
        <p:sp>
          <p:nvSpPr>
            <p:cNvPr id="7" name="Rectangle 6"/>
            <p:cNvSpPr/>
            <p:nvPr/>
          </p:nvSpPr>
          <p:spPr>
            <a:xfrm>
              <a:off x="5052001" y="6031245"/>
              <a:ext cx="3886200" cy="270137"/>
            </a:xfrm>
            <a:prstGeom prst="rect">
              <a:avLst/>
            </a:prstGeom>
            <a:grpFill/>
          </p:spPr>
          <p:txBody>
            <a:bodyPr wrap="square">
              <a:spAutoFit/>
            </a:bodyPr>
            <a:lstStyle/>
            <a:p>
              <a:pPr algn="ctr"/>
              <a:r>
                <a:rPr lang="en-US" sz="900" dirty="0"/>
                <a:t>Collaborative for Academic, Social, and Emotional Learning (2012)</a:t>
              </a:r>
            </a:p>
          </p:txBody>
        </p:sp>
      </p:grpSp>
      <p:pic>
        <p:nvPicPr>
          <p:cNvPr id="3074" name="Picture 2" descr="http://www.parenttoolkit.com/images/dmImage/SourceImage/lg_prek_selfmanage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24" y="1639407"/>
            <a:ext cx="4117975" cy="2299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34" y="2163051"/>
            <a:ext cx="3221420" cy="179862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8893" y="2560717"/>
            <a:ext cx="3206437" cy="179026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622" y="4208814"/>
            <a:ext cx="3319559" cy="185342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7328" y="4541018"/>
            <a:ext cx="3070059" cy="1714117"/>
          </a:xfrm>
          <a:prstGeom prst="rect">
            <a:avLst/>
          </a:prstGeom>
        </p:spPr>
      </p:pic>
    </p:spTree>
    <p:extLst>
      <p:ext uri="{BB962C8B-B14F-4D97-AF65-F5344CB8AC3E}">
        <p14:creationId xmlns:p14="http://schemas.microsoft.com/office/powerpoint/2010/main" val="314801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Strong Foundation</a:t>
            </a:r>
            <a:endParaRPr lang="en-US" dirty="0"/>
          </a:p>
        </p:txBody>
      </p:sp>
      <p:sp>
        <p:nvSpPr>
          <p:cNvPr id="3" name="Content Placeholder 2"/>
          <p:cNvSpPr>
            <a:spLocks noGrp="1"/>
          </p:cNvSpPr>
          <p:nvPr>
            <p:ph idx="1"/>
          </p:nvPr>
        </p:nvSpPr>
        <p:spPr>
          <a:xfrm>
            <a:off x="228600" y="1600200"/>
            <a:ext cx="6553200" cy="4525963"/>
          </a:xfrm>
        </p:spPr>
        <p:txBody>
          <a:bodyPr/>
          <a:lstStyle/>
          <a:p>
            <a:r>
              <a:rPr lang="en-US" sz="2000" dirty="0" smtClean="0"/>
              <a:t>True </a:t>
            </a:r>
            <a:r>
              <a:rPr lang="en-US" sz="2000" dirty="0"/>
              <a:t>k</a:t>
            </a:r>
            <a:r>
              <a:rPr lang="en-US" sz="2000" dirty="0" smtClean="0"/>
              <a:t>indergarten readiness:</a:t>
            </a:r>
            <a:endParaRPr lang="en-US" sz="2000" dirty="0"/>
          </a:p>
          <a:p>
            <a:pPr lvl="1"/>
            <a:r>
              <a:rPr lang="en-US" sz="1800" dirty="0"/>
              <a:t>Positive behaviors and attitudes towards </a:t>
            </a:r>
            <a:r>
              <a:rPr lang="en-US" sz="1800" dirty="0" smtClean="0"/>
              <a:t>learning &amp; </a:t>
            </a:r>
            <a:r>
              <a:rPr lang="en-US" sz="1800" dirty="0"/>
              <a:t>school</a:t>
            </a:r>
          </a:p>
          <a:p>
            <a:pPr lvl="1"/>
            <a:r>
              <a:rPr lang="en-US" sz="1800" dirty="0"/>
              <a:t>Ability to participate in cooperative and self-directed activities</a:t>
            </a:r>
          </a:p>
          <a:p>
            <a:pPr lvl="1"/>
            <a:r>
              <a:rPr lang="en-US" sz="1800" dirty="0"/>
              <a:t>Comfort with teachers &amp; peers</a:t>
            </a:r>
          </a:p>
          <a:p>
            <a:endParaRPr lang="en-US" sz="2000" dirty="0" smtClean="0"/>
          </a:p>
          <a:p>
            <a:r>
              <a:rPr lang="en-US" sz="2000" dirty="0" smtClean="0"/>
              <a:t>Kindergarten </a:t>
            </a:r>
            <a:r>
              <a:rPr lang="en-US" sz="2000" dirty="0"/>
              <a:t>teachers rate students’ social and emotional skills as </a:t>
            </a:r>
            <a:r>
              <a:rPr lang="en-US" sz="2000" u="sng" dirty="0"/>
              <a:t>more important to school readiness </a:t>
            </a:r>
            <a:r>
              <a:rPr lang="en-US" sz="2000" dirty="0"/>
              <a:t>than being able to read or hold a </a:t>
            </a:r>
            <a:r>
              <a:rPr lang="en-US" sz="2000" dirty="0" smtClean="0"/>
              <a:t>pencil.</a:t>
            </a:r>
          </a:p>
          <a:p>
            <a:endParaRPr lang="en-US" sz="2000" dirty="0" smtClean="0"/>
          </a:p>
          <a:p>
            <a:r>
              <a:rPr lang="en-US" sz="2000" dirty="0" smtClean="0"/>
              <a:t>Social and emotional skills now included in preschool learning standards in all 50 states.</a:t>
            </a:r>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850" y="2682875"/>
            <a:ext cx="1730134" cy="26050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4654317"/>
            <a:ext cx="1138769" cy="16836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500" y="1801671"/>
            <a:ext cx="1998356" cy="1335372"/>
          </a:xfrm>
          <a:prstGeom prst="rect">
            <a:avLst/>
          </a:prstGeom>
        </p:spPr>
      </p:pic>
    </p:spTree>
    <p:extLst>
      <p:ext uri="{BB962C8B-B14F-4D97-AF65-F5344CB8AC3E}">
        <p14:creationId xmlns:p14="http://schemas.microsoft.com/office/powerpoint/2010/main" val="1148478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 is critical  for social and academic success</a:t>
            </a:r>
          </a:p>
        </p:txBody>
      </p:sp>
      <p:sp>
        <p:nvSpPr>
          <p:cNvPr id="3" name="Content Placeholder 2"/>
          <p:cNvSpPr>
            <a:spLocks noGrp="1"/>
          </p:cNvSpPr>
          <p:nvPr>
            <p:ph idx="1"/>
          </p:nvPr>
        </p:nvSpPr>
        <p:spPr/>
        <p:txBody>
          <a:bodyPr/>
          <a:lstStyle/>
          <a:p>
            <a:pPr>
              <a:lnSpc>
                <a:spcPct val="90000"/>
              </a:lnSpc>
            </a:pPr>
            <a:r>
              <a:rPr lang="en-US" sz="2400" dirty="0"/>
              <a:t>Children </a:t>
            </a:r>
            <a:r>
              <a:rPr lang="en-US" sz="2400" u="sng" dirty="0"/>
              <a:t>without</a:t>
            </a:r>
            <a:r>
              <a:rPr lang="en-US" sz="2400" dirty="0"/>
              <a:t> age appropriate emotional/social skills:</a:t>
            </a:r>
          </a:p>
          <a:p>
            <a:pPr lvl="1">
              <a:lnSpc>
                <a:spcPct val="90000"/>
              </a:lnSpc>
            </a:pPr>
            <a:r>
              <a:rPr lang="en-US" sz="2400" dirty="0"/>
              <a:t>Participate less in class</a:t>
            </a:r>
          </a:p>
          <a:p>
            <a:pPr lvl="1">
              <a:lnSpc>
                <a:spcPct val="90000"/>
              </a:lnSpc>
            </a:pPr>
            <a:r>
              <a:rPr lang="en-US" sz="2400" dirty="0"/>
              <a:t>Less accepted by classmates/teachers</a:t>
            </a:r>
          </a:p>
          <a:p>
            <a:pPr lvl="1">
              <a:lnSpc>
                <a:spcPct val="90000"/>
              </a:lnSpc>
            </a:pPr>
            <a:r>
              <a:rPr lang="en-US" sz="2400" dirty="0"/>
              <a:t>Get fewer instructions/positive feedback from teachers</a:t>
            </a:r>
          </a:p>
          <a:p>
            <a:pPr lvl="1">
              <a:lnSpc>
                <a:spcPct val="90000"/>
              </a:lnSpc>
            </a:pPr>
            <a:r>
              <a:rPr lang="en-US" sz="2400" dirty="0"/>
              <a:t>Like school less and less</a:t>
            </a:r>
          </a:p>
          <a:p>
            <a:pPr>
              <a:lnSpc>
                <a:spcPct val="90000"/>
              </a:lnSpc>
            </a:pPr>
            <a:r>
              <a:rPr lang="en-US" sz="2400" dirty="0"/>
              <a:t>Social-emotional competence predicts academic success in 1st grade, even after controlling </a:t>
            </a:r>
            <a:r>
              <a:rPr lang="en-US" sz="2400" dirty="0" smtClean="0"/>
              <a:t>for IQ and economic risk. </a:t>
            </a:r>
            <a:endParaRPr lang="en-US" sz="2400" dirty="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5" name="Picture 8"/>
          <p:cNvPicPr>
            <a:picLocks noChangeAspect="1" noChangeArrowheads="1"/>
          </p:cNvPicPr>
          <p:nvPr/>
        </p:nvPicPr>
        <p:blipFill>
          <a:blip r:embed="rId3" cstate="print">
            <a:lum bright="18000" contrast="24000"/>
            <a:extLst>
              <a:ext uri="{28A0092B-C50C-407E-A947-70E740481C1C}">
                <a14:useLocalDpi xmlns:a14="http://schemas.microsoft.com/office/drawing/2010/main" val="0"/>
              </a:ext>
            </a:extLst>
          </a:blip>
          <a:srcRect l="11894" t="1677" r="10936"/>
          <a:stretch>
            <a:fillRect/>
          </a:stretch>
        </p:blipFill>
        <p:spPr bwMode="auto">
          <a:xfrm>
            <a:off x="4276382" y="5523229"/>
            <a:ext cx="1353235" cy="120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http://www.collaboratingpartners.com/images/socialemotio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649" y="5506168"/>
            <a:ext cx="1503351" cy="1225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adamtheteacher.files.wordpress.com/2011/10/preschool-teaching.jpg?w=540"/>
          <p:cNvPicPr>
            <a:picLocks noChangeAspect="1" noChangeArrowheads="1"/>
          </p:cNvPicPr>
          <p:nvPr/>
        </p:nvPicPr>
        <p:blipFill>
          <a:blip r:embed="rId5" cstate="print"/>
          <a:srcRect/>
          <a:stretch>
            <a:fillRect/>
          </a:stretch>
        </p:blipFill>
        <p:spPr bwMode="auto">
          <a:xfrm>
            <a:off x="2980982" y="5527742"/>
            <a:ext cx="1189368" cy="1196840"/>
          </a:xfrm>
          <a:prstGeom prst="rect">
            <a:avLst/>
          </a:prstGeom>
          <a:noFill/>
        </p:spPr>
      </p:pic>
    </p:spTree>
    <p:extLst>
      <p:ext uri="{BB962C8B-B14F-4D97-AF65-F5344CB8AC3E}">
        <p14:creationId xmlns:p14="http://schemas.microsoft.com/office/powerpoint/2010/main" val="1532701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Expectations</a:t>
            </a:r>
            <a:endParaRPr lang="en-US" dirty="0"/>
          </a:p>
        </p:txBody>
      </p:sp>
      <p:sp>
        <p:nvSpPr>
          <p:cNvPr id="3" name="Content Placeholder 2"/>
          <p:cNvSpPr>
            <a:spLocks noGrp="1"/>
          </p:cNvSpPr>
          <p:nvPr>
            <p:ph idx="1"/>
          </p:nvPr>
        </p:nvSpPr>
        <p:spPr/>
        <p:txBody>
          <a:bodyPr/>
          <a:lstStyle/>
          <a:p>
            <a:r>
              <a:rPr lang="en-US" sz="2400" dirty="0" smtClean="0"/>
              <a:t>But what should your toddler, preschooler, kindergartener know and be able to do socially and emotionally? </a:t>
            </a:r>
          </a:p>
          <a:p>
            <a:pPr lvl="1"/>
            <a:r>
              <a:rPr lang="en-US" sz="2000" dirty="0" smtClean="0"/>
              <a:t>Unreasonable expectations &amp; preschool expulsion rates? </a:t>
            </a:r>
          </a:p>
          <a:p>
            <a:endParaRPr lang="en-US" sz="2400" dirty="0" smtClean="0"/>
          </a:p>
          <a:p>
            <a:r>
              <a:rPr lang="en-US" sz="2400" dirty="0" smtClean="0"/>
              <a:t>Early childhood specialists have helped educators and policy makers outline developmentally appropriate expectations to help guide parents and teachers.</a:t>
            </a:r>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pic>
        <p:nvPicPr>
          <p:cNvPr id="5" name="Picture 4"/>
          <p:cNvPicPr>
            <a:picLocks noChangeAspect="1"/>
          </p:cNvPicPr>
          <p:nvPr/>
        </p:nvPicPr>
        <p:blipFill>
          <a:blip r:embed="rId3"/>
          <a:stretch>
            <a:fillRect/>
          </a:stretch>
        </p:blipFill>
        <p:spPr>
          <a:xfrm>
            <a:off x="3657600" y="4641440"/>
            <a:ext cx="2590800" cy="1911760"/>
          </a:xfrm>
          <a:prstGeom prst="rect">
            <a:avLst/>
          </a:prstGeom>
        </p:spPr>
      </p:pic>
    </p:spTree>
    <p:extLst>
      <p:ext uri="{BB962C8B-B14F-4D97-AF65-F5344CB8AC3E}">
        <p14:creationId xmlns:p14="http://schemas.microsoft.com/office/powerpoint/2010/main" val="176948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a:t>
            </a:r>
            <a:endParaRPr lang="en-US" dirty="0"/>
          </a:p>
        </p:txBody>
      </p:sp>
      <p:sp>
        <p:nvSpPr>
          <p:cNvPr id="3" name="Content Placeholder 2"/>
          <p:cNvSpPr>
            <a:spLocks noGrp="1"/>
          </p:cNvSpPr>
          <p:nvPr>
            <p:ph idx="1"/>
          </p:nvPr>
        </p:nvSpPr>
        <p:spPr/>
        <p:txBody>
          <a:bodyPr/>
          <a:lstStyle/>
          <a:p>
            <a:r>
              <a:rPr lang="en-US" sz="2400" dirty="0"/>
              <a:t>The State of </a:t>
            </a:r>
            <a:r>
              <a:rPr lang="en-US" sz="2400" dirty="0" smtClean="0"/>
              <a:t>Illinois was first in the nation to establish SEL standards. </a:t>
            </a:r>
          </a:p>
          <a:p>
            <a:r>
              <a:rPr lang="en-US" sz="1800" dirty="0" smtClean="0"/>
              <a:t>Three </a:t>
            </a:r>
            <a:r>
              <a:rPr lang="en-US" sz="1800" dirty="0"/>
              <a:t>overarching goals for children’s SEL from Pre-K through 12</a:t>
            </a:r>
            <a:r>
              <a:rPr lang="en-US" sz="1800" baseline="30000" dirty="0"/>
              <a:t>th</a:t>
            </a:r>
            <a:r>
              <a:rPr lang="en-US" sz="1800" dirty="0"/>
              <a:t> </a:t>
            </a:r>
            <a:r>
              <a:rPr lang="en-US" sz="1800" dirty="0" smtClean="0"/>
              <a:t>grade are based on the CASEL model of SEL </a:t>
            </a:r>
          </a:p>
          <a:p>
            <a:pPr lvl="1"/>
            <a:r>
              <a:rPr lang="en-US" sz="1400" dirty="0" smtClean="0"/>
              <a:t>self-awareness </a:t>
            </a:r>
            <a:r>
              <a:rPr lang="en-US" sz="1400" dirty="0"/>
              <a:t>and </a:t>
            </a:r>
            <a:r>
              <a:rPr lang="en-US" sz="1400" dirty="0" smtClean="0"/>
              <a:t>self-management; Social-awareness, positive relationships</a:t>
            </a:r>
            <a:r>
              <a:rPr lang="en-US" sz="1400" dirty="0"/>
              <a:t>; responsible </a:t>
            </a:r>
            <a:r>
              <a:rPr lang="en-US" sz="1400" dirty="0" smtClean="0"/>
              <a:t>behaviors and decision-making skills. </a:t>
            </a:r>
          </a:p>
          <a:p>
            <a:endParaRPr lang="en-US" sz="1800" dirty="0"/>
          </a:p>
          <a:p>
            <a:r>
              <a:rPr lang="en-US" sz="1800" dirty="0"/>
              <a:t>At each grade level, the state </a:t>
            </a:r>
            <a:r>
              <a:rPr lang="en-US" sz="1800" dirty="0" smtClean="0"/>
              <a:t>articulates </a:t>
            </a:r>
            <a:r>
              <a:rPr lang="en-US" sz="1800" dirty="0"/>
              <a:t>benchmarks for what children should know and be able to do. </a:t>
            </a:r>
            <a:endParaRPr lang="en-US" sz="1800" dirty="0" smtClean="0"/>
          </a:p>
          <a:p>
            <a:endParaRPr lang="en-US" sz="1800" dirty="0" smtClean="0"/>
          </a:p>
          <a:p>
            <a:r>
              <a:rPr lang="en-US" sz="1800" dirty="0" smtClean="0"/>
              <a:t>With a partner, rank order which </a:t>
            </a:r>
            <a:r>
              <a:rPr lang="en-US" sz="1800" dirty="0"/>
              <a:t>behaviors you would expect to see </a:t>
            </a:r>
            <a:r>
              <a:rPr lang="en-US" sz="1800" dirty="0" smtClean="0"/>
              <a:t>1</a:t>
            </a:r>
            <a:r>
              <a:rPr lang="en-US" sz="1800" baseline="30000" dirty="0" smtClean="0"/>
              <a:t>st</a:t>
            </a:r>
            <a:r>
              <a:rPr lang="en-US" sz="1800" dirty="0" smtClean="0"/>
              <a:t> (in </a:t>
            </a:r>
            <a:r>
              <a:rPr lang="en-US" sz="1800" dirty="0"/>
              <a:t>the youngest child), </a:t>
            </a:r>
            <a:r>
              <a:rPr lang="en-US" sz="1800" dirty="0" smtClean="0"/>
              <a:t>2</a:t>
            </a:r>
            <a:r>
              <a:rPr lang="en-US" sz="1800" baseline="30000" dirty="0" smtClean="0"/>
              <a:t>nd</a:t>
            </a:r>
            <a:r>
              <a:rPr lang="en-US" sz="1800" dirty="0" smtClean="0"/>
              <a:t> , </a:t>
            </a:r>
            <a:r>
              <a:rPr lang="en-US" sz="1800" dirty="0"/>
              <a:t>and </a:t>
            </a:r>
            <a:r>
              <a:rPr lang="en-US" sz="1800" dirty="0" smtClean="0"/>
              <a:t>3</a:t>
            </a:r>
            <a:r>
              <a:rPr lang="en-US" sz="1800" baseline="30000" dirty="0" smtClean="0"/>
              <a:t>rd</a:t>
            </a:r>
            <a:endParaRPr lang="en-US" sz="1400" dirty="0"/>
          </a:p>
        </p:txBody>
      </p:sp>
      <p:sp>
        <p:nvSpPr>
          <p:cNvPr id="4" name="Footer Placeholder 3"/>
          <p:cNvSpPr>
            <a:spLocks noGrp="1"/>
          </p:cNvSpPr>
          <p:nvPr>
            <p:ph type="ftr" sz="quarter" idx="10"/>
          </p:nvPr>
        </p:nvSpPr>
        <p:spPr/>
        <p:txBody>
          <a:bodyPr/>
          <a:lstStyle/>
          <a:p>
            <a:pPr>
              <a:defRPr/>
            </a:pPr>
            <a:r>
              <a:rPr lang="en-US" smtClean="0"/>
              <a:t>setl.psch.uic.edu</a:t>
            </a:r>
            <a:endParaRPr lang="en-US" dirty="0"/>
          </a:p>
        </p:txBody>
      </p:sp>
    </p:spTree>
    <p:extLst>
      <p:ext uri="{BB962C8B-B14F-4D97-AF65-F5344CB8AC3E}">
        <p14:creationId xmlns:p14="http://schemas.microsoft.com/office/powerpoint/2010/main" val="441847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685800"/>
            <a:ext cx="8686800" cy="5089525"/>
          </a:xfrm>
        </p:spPr>
        <p:txBody>
          <a:bodyPr/>
          <a:lstStyle/>
          <a:p>
            <a:pPr marL="0" indent="0">
              <a:buNone/>
            </a:pPr>
            <a:r>
              <a:rPr lang="en-US" sz="1800" b="1" dirty="0">
                <a:latin typeface="Rockwell" panose="02060603020205020403" pitchFamily="18" charset="0"/>
                <a:ea typeface="Cambria" panose="02040503050406030204" pitchFamily="18" charset="0"/>
                <a:cs typeface="Times New Roman" panose="02020603050405020304" pitchFamily="18" charset="0"/>
              </a:rPr>
              <a:t>Learning Standard 30A: Identify and manage one’s emotions and behaviors</a:t>
            </a:r>
          </a:p>
          <a:p>
            <a:pPr marL="0" indent="0">
              <a:buNone/>
            </a:pPr>
            <a:endParaRPr lang="en-US" sz="2000" b="1" dirty="0">
              <a:latin typeface="Rockwell" panose="02060603020205020403" pitchFamily="18" charset="0"/>
              <a:ea typeface="Cambria" panose="02040503050406030204" pitchFamily="18" charset="0"/>
              <a:cs typeface="Times New Roman" panose="02020603050405020304" pitchFamily="18" charset="0"/>
            </a:endParaRPr>
          </a:p>
          <a:p>
            <a:pPr marL="0" indent="0">
              <a:buNone/>
            </a:pPr>
            <a:endParaRPr lang="en-US" sz="2000" b="1" dirty="0" smtClean="0">
              <a:latin typeface="Rockwell" panose="02060603020205020403" pitchFamily="18" charset="0"/>
              <a:ea typeface="Cambria" panose="02040503050406030204" pitchFamily="18" charset="0"/>
              <a:cs typeface="Times New Roman" panose="02020603050405020304" pitchFamily="18" charset="0"/>
            </a:endParaRPr>
          </a:p>
          <a:p>
            <a:pPr marL="0" indent="0">
              <a:buNone/>
            </a:pPr>
            <a:endParaRPr lang="en-US" sz="2000" b="1" dirty="0" smtClean="0">
              <a:latin typeface="Rockwell" panose="02060603020205020403" pitchFamily="18" charset="0"/>
              <a:ea typeface="Cambria" panose="02040503050406030204" pitchFamily="18" charset="0"/>
              <a:cs typeface="Times New Roman" panose="02020603050405020304" pitchFamily="18" charset="0"/>
            </a:endParaRPr>
          </a:p>
          <a:p>
            <a:pPr marL="0" indent="0">
              <a:buNone/>
            </a:pPr>
            <a:endParaRPr lang="en-US" sz="2000" b="1" dirty="0">
              <a:latin typeface="Rockwell" panose="02060603020205020403" pitchFamily="18" charset="0"/>
              <a:ea typeface="Cambria" panose="02040503050406030204" pitchFamily="18" charset="0"/>
              <a:cs typeface="Times New Roman" panose="02020603050405020304" pitchFamily="18" charset="0"/>
            </a:endParaRPr>
          </a:p>
          <a:p>
            <a:pPr marL="0" indent="0">
              <a:buNone/>
            </a:pPr>
            <a:endParaRPr lang="en-US" sz="1800" b="1" dirty="0" smtClean="0">
              <a:latin typeface="Rockwell" panose="02060603020205020403" pitchFamily="18" charset="0"/>
              <a:ea typeface="Cambria" panose="02040503050406030204" pitchFamily="18" charset="0"/>
              <a:cs typeface="Times New Roman" panose="02020603050405020304" pitchFamily="18" charset="0"/>
            </a:endParaRPr>
          </a:p>
          <a:p>
            <a:pPr marL="0" indent="0">
              <a:buNone/>
            </a:pPr>
            <a:r>
              <a:rPr lang="en-US" sz="1800" b="1" dirty="0" smtClean="0">
                <a:latin typeface="Rockwell" panose="02060603020205020403" pitchFamily="18" charset="0"/>
                <a:ea typeface="Cambria" panose="02040503050406030204" pitchFamily="18" charset="0"/>
                <a:cs typeface="Times New Roman" panose="02020603050405020304" pitchFamily="18" charset="0"/>
              </a:rPr>
              <a:t>Learning </a:t>
            </a:r>
            <a:r>
              <a:rPr lang="en-US" sz="1800" b="1" dirty="0">
                <a:latin typeface="Rockwell" panose="02060603020205020403" pitchFamily="18" charset="0"/>
                <a:ea typeface="Cambria" panose="02040503050406030204" pitchFamily="18" charset="0"/>
                <a:cs typeface="Times New Roman" panose="02020603050405020304" pitchFamily="18" charset="0"/>
              </a:rPr>
              <a:t>Standard 30B: Recognize own uniqueness and learning </a:t>
            </a:r>
            <a:r>
              <a:rPr lang="en-US" sz="1800" b="1" dirty="0" smtClean="0">
                <a:latin typeface="Rockwell" panose="02060603020205020403" pitchFamily="18" charset="0"/>
                <a:ea typeface="Cambria" panose="02040503050406030204" pitchFamily="18" charset="0"/>
                <a:cs typeface="Times New Roman" panose="02020603050405020304" pitchFamily="18" charset="0"/>
              </a:rPr>
              <a:t>qualities</a:t>
            </a:r>
          </a:p>
          <a:p>
            <a:pPr marL="0" indent="0">
              <a:buNone/>
            </a:pPr>
            <a:endParaRPr lang="en-US" sz="1800" b="1" dirty="0">
              <a:latin typeface="Rockwell" panose="02060603020205020403" pitchFamily="18" charset="0"/>
              <a:ea typeface="Cambria" panose="02040503050406030204" pitchFamily="18" charset="0"/>
              <a:cs typeface="Times New Roman" panose="02020603050405020304" pitchFamily="18" charset="0"/>
            </a:endParaRPr>
          </a:p>
          <a:p>
            <a:pPr marL="0" indent="0">
              <a:buNone/>
            </a:pPr>
            <a:endParaRPr lang="en-US" sz="1800" b="1" dirty="0" smtClean="0">
              <a:latin typeface="Rockwell" panose="02060603020205020403" pitchFamily="18" charset="0"/>
              <a:ea typeface="Cambria" panose="02040503050406030204" pitchFamily="18" charset="0"/>
              <a:cs typeface="Times New Roman" panose="02020603050405020304" pitchFamily="18" charset="0"/>
            </a:endParaRPr>
          </a:p>
          <a:p>
            <a:pPr marL="0" indent="0">
              <a:buNone/>
            </a:pPr>
            <a:endParaRPr lang="en-US" sz="1800" b="1" dirty="0">
              <a:latin typeface="Rockwell" panose="02060603020205020403" pitchFamily="18" charset="0"/>
              <a:ea typeface="Cambria" panose="02040503050406030204" pitchFamily="18" charset="0"/>
              <a:cs typeface="Times New Roman" panose="02020603050405020304" pitchFamily="18" charset="0"/>
            </a:endParaRPr>
          </a:p>
          <a:p>
            <a:pPr marL="0" indent="0">
              <a:buNone/>
            </a:pPr>
            <a:endParaRPr lang="en-US" sz="1800" b="1" dirty="0" smtClean="0">
              <a:latin typeface="Rockwell" panose="02060603020205020403" pitchFamily="18" charset="0"/>
              <a:ea typeface="Cambria" panose="02040503050406030204" pitchFamily="18" charset="0"/>
              <a:cs typeface="Times New Roman" panose="02020603050405020304" pitchFamily="18" charset="0"/>
            </a:endParaRPr>
          </a:p>
          <a:p>
            <a:pPr marL="0" indent="0">
              <a:buNone/>
            </a:pPr>
            <a:endParaRPr lang="en-US" sz="1800" b="1" dirty="0">
              <a:latin typeface="Rockwell" panose="02060603020205020403" pitchFamily="18" charset="0"/>
              <a:ea typeface="Cambria" panose="02040503050406030204" pitchFamily="18" charset="0"/>
              <a:cs typeface="Times New Roman" panose="02020603050405020304" pitchFamily="18" charset="0"/>
            </a:endParaRPr>
          </a:p>
          <a:p>
            <a:pPr marL="0" indent="0">
              <a:buNone/>
            </a:pPr>
            <a:r>
              <a:rPr lang="en-US" sz="1800" b="1" dirty="0" smtClean="0">
                <a:latin typeface="Rockwell" panose="02060603020205020403" pitchFamily="18" charset="0"/>
                <a:ea typeface="Cambria" panose="02040503050406030204" pitchFamily="18" charset="0"/>
                <a:cs typeface="Times New Roman" panose="02020603050405020304" pitchFamily="18" charset="0"/>
              </a:rPr>
              <a:t>Learning </a:t>
            </a:r>
            <a:r>
              <a:rPr lang="en-US" sz="1800" b="1" dirty="0">
                <a:latin typeface="Rockwell" panose="02060603020205020403" pitchFamily="18" charset="0"/>
                <a:ea typeface="Cambria" panose="02040503050406030204" pitchFamily="18" charset="0"/>
                <a:cs typeface="Times New Roman" panose="02020603050405020304" pitchFamily="18" charset="0"/>
              </a:rPr>
              <a:t>Standard 31.A Develop positive relationships with peers and adults</a:t>
            </a:r>
            <a:r>
              <a:rPr lang="en-US" sz="1800" b="1" dirty="0" smtClean="0">
                <a:latin typeface="Rockwell" panose="02060603020205020403" pitchFamily="18" charset="0"/>
                <a:ea typeface="Cambria" panose="02040503050406030204" pitchFamily="18" charset="0"/>
                <a:cs typeface="Times New Roman" panose="02020603050405020304" pitchFamily="18" charset="0"/>
              </a:rPr>
              <a:t>.</a:t>
            </a:r>
            <a:endParaRPr lang="en-US" sz="1800" b="1" dirty="0">
              <a:latin typeface="Rockwell" panose="02060603020205020403" pitchFamily="18" charset="0"/>
              <a:ea typeface="Cambria" panose="02040503050406030204" pitchFamily="18" charset="0"/>
              <a:cs typeface="Times New Roman" panose="02020603050405020304" pitchFamily="18" charset="0"/>
            </a:endParaRPr>
          </a:p>
          <a:p>
            <a:pPr marL="0" indent="0">
              <a:buNone/>
            </a:pPr>
            <a:endParaRPr lang="en-US" sz="2000" dirty="0">
              <a:latin typeface="Rockwell" panose="02060603020205020403" pitchFamily="18" charset="0"/>
            </a:endParaRPr>
          </a:p>
          <a:p>
            <a:pPr marL="0" indent="0">
              <a:buNone/>
            </a:pPr>
            <a:endParaRPr lang="en-US" sz="2000" b="1" dirty="0">
              <a:latin typeface="Rockwell" panose="020606030202050204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44210250"/>
              </p:ext>
            </p:extLst>
          </p:nvPr>
        </p:nvGraphicFramePr>
        <p:xfrm>
          <a:off x="990600" y="1143000"/>
          <a:ext cx="7848600" cy="1112520"/>
        </p:xfrm>
        <a:graphic>
          <a:graphicData uri="http://schemas.openxmlformats.org/drawingml/2006/table">
            <a:tbl>
              <a:tblPr firstRow="1" bandRow="1">
                <a:tableStyleId>{5940675A-B579-460E-94D1-54222C63F5DA}</a:tableStyleId>
              </a:tblPr>
              <a:tblGrid>
                <a:gridCol w="7848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Rockwell" panose="02060603020205020403" pitchFamily="18" charset="0"/>
                        </a:rPr>
                        <a:t>Identify the emotions of characters in a storybook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Rockwell" panose="02060603020205020403" pitchFamily="18" charset="0"/>
                        </a:rPr>
                        <a:t>Use language to express feelings when playing with or negotiating with another child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Rockwell" panose="02060603020205020403" pitchFamily="18" charset="0"/>
                        </a:rPr>
                        <a:t>Begin to label own basic emotions with help from a parent or teacher</a:t>
                      </a:r>
                      <a:endParaRPr lang="en-US" sz="1400" dirty="0">
                        <a:latin typeface="Rockwell" panose="02060603020205020403" pitchFamily="18" charset="0"/>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86161197"/>
              </p:ext>
            </p:extLst>
          </p:nvPr>
        </p:nvGraphicFramePr>
        <p:xfrm>
          <a:off x="361950" y="1143000"/>
          <a:ext cx="594360" cy="1112520"/>
        </p:xfrm>
        <a:graphic>
          <a:graphicData uri="http://schemas.openxmlformats.org/drawingml/2006/table">
            <a:tbl>
              <a:tblPr firstRow="1" bandRow="1">
                <a:tableStyleId>{5940675A-B579-460E-94D1-54222C63F5DA}</a:tableStyleId>
              </a:tblPr>
              <a:tblGrid>
                <a:gridCol w="594360"/>
              </a:tblGrid>
              <a:tr h="370840">
                <a:tc>
                  <a:txBody>
                    <a:bodyPr/>
                    <a:lstStyle/>
                    <a:p>
                      <a:r>
                        <a:rPr lang="en-US" dirty="0" smtClean="0">
                          <a:latin typeface="Rockwell" panose="02060603020205020403" pitchFamily="18" charset="0"/>
                        </a:rPr>
                        <a:t>2</a:t>
                      </a:r>
                      <a:endParaRPr lang="en-US" dirty="0">
                        <a:latin typeface="Rockwell" panose="02060603020205020403" pitchFamily="18" charset="0"/>
                      </a:endParaRPr>
                    </a:p>
                  </a:txBody>
                  <a:tcPr/>
                </a:tc>
              </a:tr>
              <a:tr h="370840">
                <a:tc>
                  <a:txBody>
                    <a:bodyPr/>
                    <a:lstStyle/>
                    <a:p>
                      <a:r>
                        <a:rPr lang="en-US" dirty="0" smtClean="0">
                          <a:latin typeface="Rockwell" panose="02060603020205020403" pitchFamily="18" charset="0"/>
                        </a:rPr>
                        <a:t>3</a:t>
                      </a:r>
                      <a:endParaRPr lang="en-US" dirty="0">
                        <a:latin typeface="Rockwell" panose="02060603020205020403" pitchFamily="18" charset="0"/>
                      </a:endParaRPr>
                    </a:p>
                  </a:txBody>
                  <a:tcPr/>
                </a:tc>
              </a:tr>
              <a:tr h="370840">
                <a:tc>
                  <a:txBody>
                    <a:bodyPr/>
                    <a:lstStyle/>
                    <a:p>
                      <a:r>
                        <a:rPr lang="en-US" dirty="0" smtClean="0">
                          <a:latin typeface="Rockwell" panose="02060603020205020403" pitchFamily="18" charset="0"/>
                        </a:rPr>
                        <a:t>1</a:t>
                      </a:r>
                      <a:endParaRPr lang="en-US" dirty="0">
                        <a:latin typeface="Rockwell" panose="02060603020205020403" pitchFamily="18"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44267105"/>
              </p:ext>
            </p:extLst>
          </p:nvPr>
        </p:nvGraphicFramePr>
        <p:xfrm>
          <a:off x="990600" y="3203576"/>
          <a:ext cx="7848600" cy="1112520"/>
        </p:xfrm>
        <a:graphic>
          <a:graphicData uri="http://schemas.openxmlformats.org/drawingml/2006/table">
            <a:tbl>
              <a:tblPr firstRow="1" bandRow="1">
                <a:tableStyleId>{5940675A-B579-460E-94D1-54222C63F5DA}</a:tableStyleId>
              </a:tblPr>
              <a:tblGrid>
                <a:gridCol w="7848600"/>
              </a:tblGrid>
              <a:tr h="370840">
                <a:tc>
                  <a:txBody>
                    <a:bodyPr/>
                    <a:lstStyle/>
                    <a:p>
                      <a:r>
                        <a:rPr lang="en-US" sz="1400" kern="1200" dirty="0" smtClean="0">
                          <a:solidFill>
                            <a:schemeClr val="tx1"/>
                          </a:solidFill>
                          <a:effectLst/>
                          <a:latin typeface="Rockwell" panose="02060603020205020403" pitchFamily="18" charset="0"/>
                          <a:ea typeface="+mn-ea"/>
                          <a:cs typeface="+mn-cs"/>
                        </a:rPr>
                        <a:t>Describe him or herself (e.g., talk about self in terms of looks, gender, family, and interests</a:t>
                      </a:r>
                      <a:r>
                        <a:rPr lang="en-US" sz="1600" kern="1200" dirty="0" smtClean="0">
                          <a:solidFill>
                            <a:schemeClr val="tx1"/>
                          </a:solidFill>
                          <a:effectLst/>
                          <a:latin typeface="Rockwell" panose="02060603020205020403" pitchFamily="18" charset="0"/>
                          <a:ea typeface="+mn-ea"/>
                          <a:cs typeface="+mn-cs"/>
                        </a:rPr>
                        <a:t>)</a:t>
                      </a:r>
                      <a:endParaRPr lang="en-US" sz="1600" kern="1200" dirty="0">
                        <a:solidFill>
                          <a:schemeClr val="tx1"/>
                        </a:solidFill>
                        <a:effectLst/>
                        <a:latin typeface="Rockwell" panose="02060603020205020403" pitchFamily="18" charset="0"/>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Rockwell" panose="02060603020205020403" pitchFamily="18" charset="0"/>
                          <a:ea typeface="Cambria" panose="02040503050406030204" pitchFamily="18" charset="0"/>
                          <a:cs typeface="Times New Roman" panose="02020603050405020304" pitchFamily="18" charset="0"/>
                        </a:rPr>
                        <a:t>Express likes and dislikes, including favorite foods, colors, or activities</a:t>
                      </a:r>
                      <a:endParaRPr lang="en-US" sz="1400" dirty="0" smtClean="0">
                        <a:latin typeface="Rockwell" panose="02060603020205020403"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Rockwell" panose="02060603020205020403" pitchFamily="18" charset="0"/>
                          <a:ea typeface="Cambria" panose="02040503050406030204" pitchFamily="18" charset="0"/>
                          <a:cs typeface="Times New Roman" panose="02020603050405020304" pitchFamily="18" charset="0"/>
                        </a:rPr>
                        <a:t>Show confidence in abilities</a:t>
                      </a:r>
                      <a:endParaRPr lang="en-US" sz="1400" dirty="0">
                        <a:latin typeface="Rockwell" panose="02060603020205020403" pitchFamily="18"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41373342"/>
              </p:ext>
            </p:extLst>
          </p:nvPr>
        </p:nvGraphicFramePr>
        <p:xfrm>
          <a:off x="381000" y="3215005"/>
          <a:ext cx="594360" cy="1112520"/>
        </p:xfrm>
        <a:graphic>
          <a:graphicData uri="http://schemas.openxmlformats.org/drawingml/2006/table">
            <a:tbl>
              <a:tblPr firstRow="1" bandRow="1">
                <a:tableStyleId>{5940675A-B579-460E-94D1-54222C63F5DA}</a:tableStyleId>
              </a:tblPr>
              <a:tblGrid>
                <a:gridCol w="594360"/>
              </a:tblGrid>
              <a:tr h="370840">
                <a:tc>
                  <a:txBody>
                    <a:bodyPr/>
                    <a:lstStyle/>
                    <a:p>
                      <a:r>
                        <a:rPr lang="en-US" dirty="0" smtClean="0">
                          <a:latin typeface="Rockwell" panose="02060603020205020403" pitchFamily="18" charset="0"/>
                        </a:rPr>
                        <a:t>3</a:t>
                      </a:r>
                      <a:endParaRPr lang="en-US" dirty="0">
                        <a:latin typeface="Rockwell" panose="02060603020205020403" pitchFamily="18" charset="0"/>
                      </a:endParaRPr>
                    </a:p>
                  </a:txBody>
                  <a:tcPr/>
                </a:tc>
              </a:tr>
              <a:tr h="370840">
                <a:tc>
                  <a:txBody>
                    <a:bodyPr/>
                    <a:lstStyle/>
                    <a:p>
                      <a:r>
                        <a:rPr lang="en-US" dirty="0" smtClean="0">
                          <a:latin typeface="Rockwell" panose="02060603020205020403" pitchFamily="18" charset="0"/>
                        </a:rPr>
                        <a:t>1</a:t>
                      </a:r>
                      <a:endParaRPr lang="en-US" dirty="0">
                        <a:latin typeface="Rockwell" panose="02060603020205020403" pitchFamily="18" charset="0"/>
                      </a:endParaRPr>
                    </a:p>
                  </a:txBody>
                  <a:tcPr/>
                </a:tc>
              </a:tr>
              <a:tr h="370840">
                <a:tc>
                  <a:txBody>
                    <a:bodyPr/>
                    <a:lstStyle/>
                    <a:p>
                      <a:r>
                        <a:rPr lang="en-US" dirty="0" smtClean="0">
                          <a:latin typeface="Rockwell" panose="02060603020205020403" pitchFamily="18" charset="0"/>
                        </a:rPr>
                        <a:t>2</a:t>
                      </a:r>
                      <a:endParaRPr lang="en-US" dirty="0">
                        <a:latin typeface="Rockwell" panose="02060603020205020403" pitchFamily="18" charset="0"/>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03751326"/>
              </p:ext>
            </p:extLst>
          </p:nvPr>
        </p:nvGraphicFramePr>
        <p:xfrm>
          <a:off x="990600" y="5394325"/>
          <a:ext cx="7848600" cy="1112520"/>
        </p:xfrm>
        <a:graphic>
          <a:graphicData uri="http://schemas.openxmlformats.org/drawingml/2006/table">
            <a:tbl>
              <a:tblPr firstRow="1" bandRow="1">
                <a:tableStyleId>{5940675A-B579-460E-94D1-54222C63F5DA}</a:tableStyleId>
              </a:tblPr>
              <a:tblGrid>
                <a:gridCol w="7848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Rockwell" panose="02060603020205020403" pitchFamily="18" charset="0"/>
                          <a:ea typeface="+mn-ea"/>
                          <a:cs typeface="+mn-cs"/>
                        </a:rPr>
                        <a:t>Ask about another child’s feelings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Rockwell" panose="02060603020205020403" pitchFamily="18" charset="0"/>
                          <a:ea typeface="+mn-ea"/>
                          <a:cs typeface="+mn-cs"/>
                        </a:rPr>
                        <a:t>Describe how others are feeling based on their facial expressions, gestures, and what they say </a:t>
                      </a:r>
                      <a:endParaRPr lang="en-US" sz="1100" dirty="0" smtClean="0">
                        <a:latin typeface="Rockwell" panose="02060603020205020403"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Rockwell" panose="02060603020205020403" pitchFamily="18" charset="0"/>
                          <a:ea typeface="+mn-ea"/>
                          <a:cs typeface="+mn-cs"/>
                        </a:rPr>
                        <a:t>Demonstrate sympathy and caring</a:t>
                      </a:r>
                      <a:endParaRPr lang="en-US" sz="1100" dirty="0">
                        <a:latin typeface="Rockwell" panose="02060603020205020403" pitchFamily="18" charset="0"/>
                      </a:endParaRP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80902223"/>
              </p:ext>
            </p:extLst>
          </p:nvPr>
        </p:nvGraphicFramePr>
        <p:xfrm>
          <a:off x="381000" y="5405754"/>
          <a:ext cx="594360" cy="1112520"/>
        </p:xfrm>
        <a:graphic>
          <a:graphicData uri="http://schemas.openxmlformats.org/drawingml/2006/table">
            <a:tbl>
              <a:tblPr firstRow="1" bandRow="1">
                <a:tableStyleId>{5940675A-B579-460E-94D1-54222C63F5DA}</a:tableStyleId>
              </a:tblPr>
              <a:tblGrid>
                <a:gridCol w="594360"/>
              </a:tblGrid>
              <a:tr h="370840">
                <a:tc>
                  <a:txBody>
                    <a:bodyPr/>
                    <a:lstStyle/>
                    <a:p>
                      <a:r>
                        <a:rPr lang="en-US" dirty="0" smtClean="0">
                          <a:latin typeface="Rockwell" panose="02060603020205020403" pitchFamily="18" charset="0"/>
                        </a:rPr>
                        <a:t>3</a:t>
                      </a:r>
                      <a:endParaRPr lang="en-US" dirty="0">
                        <a:latin typeface="Rockwell" panose="02060603020205020403" pitchFamily="18" charset="0"/>
                      </a:endParaRPr>
                    </a:p>
                  </a:txBody>
                  <a:tcPr/>
                </a:tc>
              </a:tr>
              <a:tr h="370840">
                <a:tc>
                  <a:txBody>
                    <a:bodyPr/>
                    <a:lstStyle/>
                    <a:p>
                      <a:r>
                        <a:rPr lang="en-US" dirty="0" smtClean="0">
                          <a:latin typeface="Rockwell" panose="02060603020205020403" pitchFamily="18" charset="0"/>
                        </a:rPr>
                        <a:t>1</a:t>
                      </a:r>
                      <a:endParaRPr lang="en-US" dirty="0">
                        <a:latin typeface="Rockwell" panose="02060603020205020403" pitchFamily="18" charset="0"/>
                      </a:endParaRPr>
                    </a:p>
                  </a:txBody>
                  <a:tcPr/>
                </a:tc>
              </a:tr>
              <a:tr h="370840">
                <a:tc>
                  <a:txBody>
                    <a:bodyPr/>
                    <a:lstStyle/>
                    <a:p>
                      <a:r>
                        <a:rPr lang="en-US" dirty="0" smtClean="0">
                          <a:latin typeface="Rockwell" panose="02060603020205020403" pitchFamily="18" charset="0"/>
                        </a:rPr>
                        <a:t>2</a:t>
                      </a:r>
                      <a:endParaRPr lang="en-US" dirty="0">
                        <a:latin typeface="Rockwell" panose="02060603020205020403" pitchFamily="18" charset="0"/>
                      </a:endParaRPr>
                    </a:p>
                  </a:txBody>
                  <a:tcPr/>
                </a:tc>
              </a:tr>
            </a:tbl>
          </a:graphicData>
        </a:graphic>
      </p:graphicFrame>
    </p:spTree>
    <p:extLst>
      <p:ext uri="{BB962C8B-B14F-4D97-AF65-F5344CB8AC3E}">
        <p14:creationId xmlns:p14="http://schemas.microsoft.com/office/powerpoint/2010/main" val="2101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UIC SETL Slide Template</Template>
  <TotalTime>670</TotalTime>
  <Words>2900</Words>
  <Application>Microsoft Office PowerPoint</Application>
  <PresentationFormat>On-screen Show (4:3)</PresentationFormat>
  <Paragraphs>341</Paragraphs>
  <Slides>30</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Bradley Hand ITC</vt:lpstr>
      <vt:lpstr>Calibri</vt:lpstr>
      <vt:lpstr>Cambria</vt:lpstr>
      <vt:lpstr>Monotype Sorts</vt:lpstr>
      <vt:lpstr>Rockwell</vt:lpstr>
      <vt:lpstr>Times New Roman</vt:lpstr>
      <vt:lpstr>Wingdings</vt:lpstr>
      <vt:lpstr>Default Design</vt:lpstr>
      <vt:lpstr>Custom Design</vt:lpstr>
      <vt:lpstr>Raising an Emotionally  Intelligent Child</vt:lpstr>
      <vt:lpstr>A word about terminology</vt:lpstr>
      <vt:lpstr>Agenda for the Evening</vt:lpstr>
      <vt:lpstr>What are social-emotional competencies? </vt:lpstr>
      <vt:lpstr>Building a Strong Foundation</vt:lpstr>
      <vt:lpstr>SEL is critical  for social and academic success</vt:lpstr>
      <vt:lpstr>Reasonable Expectations</vt:lpstr>
      <vt:lpstr>Activity 1</vt:lpstr>
      <vt:lpstr>PowerPoint Presentation</vt:lpstr>
      <vt:lpstr>Focusing on Emotions</vt:lpstr>
      <vt:lpstr>What is Emotional Competence?</vt:lpstr>
      <vt:lpstr>Emotion Expression</vt:lpstr>
      <vt:lpstr>Emotion Knowledge</vt:lpstr>
      <vt:lpstr>Emotion Regulation</vt:lpstr>
      <vt:lpstr>Activity 2</vt:lpstr>
      <vt:lpstr>Supporting your child’s Emotional Competence</vt:lpstr>
      <vt:lpstr>You: An Emotion Socializer</vt:lpstr>
      <vt:lpstr>Modeling</vt:lpstr>
      <vt:lpstr>Teaching</vt:lpstr>
      <vt:lpstr>Before we talk about Reactions</vt:lpstr>
      <vt:lpstr>What are your emotional beliefs?</vt:lpstr>
      <vt:lpstr>Emotion Dismisser </vt:lpstr>
      <vt:lpstr>Emotion Disapprover</vt:lpstr>
      <vt:lpstr>Laissez-Faire</vt:lpstr>
      <vt:lpstr>Emotion Coach</vt:lpstr>
      <vt:lpstr>How to be an Emotion Coach</vt:lpstr>
      <vt:lpstr>Activity 3 – Your Turn to Try</vt:lpstr>
      <vt:lpstr>Let’s be realistic</vt:lpstr>
      <vt:lpstr>Calm Down Jar can give you and your child a break.</vt:lpstr>
      <vt:lpstr>Resources</vt:lpstr>
    </vt:vector>
  </TitlesOfParts>
  <Company>LAS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an Emotionally  Intelligent Child</dc:title>
  <dc:creator>Zinsser, Katherine Marie</dc:creator>
  <cp:lastModifiedBy>K Zinsser</cp:lastModifiedBy>
  <cp:revision>37</cp:revision>
  <cp:lastPrinted>2015-04-15T17:04:24Z</cp:lastPrinted>
  <dcterms:created xsi:type="dcterms:W3CDTF">2015-04-13T16:08:21Z</dcterms:created>
  <dcterms:modified xsi:type="dcterms:W3CDTF">2015-04-15T20:57:02Z</dcterms:modified>
</cp:coreProperties>
</file>